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3" r:id="rId9"/>
    <p:sldId id="273" r:id="rId10"/>
    <p:sldId id="262" r:id="rId11"/>
    <p:sldId id="276" r:id="rId12"/>
    <p:sldId id="264" r:id="rId13"/>
    <p:sldId id="265" r:id="rId14"/>
    <p:sldId id="266" r:id="rId15"/>
    <p:sldId id="267" r:id="rId16"/>
    <p:sldId id="275" r:id="rId17"/>
    <p:sldId id="268" r:id="rId18"/>
    <p:sldId id="269" r:id="rId19"/>
    <p:sldId id="274" r:id="rId20"/>
    <p:sldId id="270" r:id="rId21"/>
    <p:sldId id="271" r:id="rId22"/>
    <p:sldId id="272" r:id="rId2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0"/>
    <p:restoredTop sz="94607"/>
  </p:normalViewPr>
  <p:slideViewPr>
    <p:cSldViewPr>
      <p:cViewPr varScale="1">
        <p:scale>
          <a:sx n="107" d="100"/>
          <a:sy n="107" d="100"/>
        </p:scale>
        <p:origin x="91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18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29817" y="2708910"/>
            <a:ext cx="3700779" cy="1441450"/>
          </a:xfrm>
          <a:custGeom>
            <a:avLst/>
            <a:gdLst/>
            <a:ahLst/>
            <a:cxnLst/>
            <a:rect l="l" t="t" r="r" b="b"/>
            <a:pathLst>
              <a:path w="3700779" h="1441450">
                <a:moveTo>
                  <a:pt x="0" y="0"/>
                </a:moveTo>
                <a:lnTo>
                  <a:pt x="3700195" y="0"/>
                </a:lnTo>
                <a:lnTo>
                  <a:pt x="3700195" y="1441284"/>
                </a:lnTo>
                <a:lnTo>
                  <a:pt x="0" y="1441284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18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49679" y="1248155"/>
            <a:ext cx="9692640" cy="4361815"/>
          </a:xfrm>
          <a:custGeom>
            <a:avLst/>
            <a:gdLst/>
            <a:ahLst/>
            <a:cxnLst/>
            <a:rect l="l" t="t" r="r" b="b"/>
            <a:pathLst>
              <a:path w="9692640" h="4361815">
                <a:moveTo>
                  <a:pt x="9692640" y="0"/>
                </a:moveTo>
                <a:lnTo>
                  <a:pt x="0" y="0"/>
                </a:lnTo>
                <a:lnTo>
                  <a:pt x="0" y="4361561"/>
                </a:lnTo>
                <a:lnTo>
                  <a:pt x="9692640" y="4361561"/>
                </a:lnTo>
                <a:lnTo>
                  <a:pt x="9692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62989" y="1061466"/>
            <a:ext cx="10067290" cy="4736465"/>
          </a:xfrm>
          <a:custGeom>
            <a:avLst/>
            <a:gdLst/>
            <a:ahLst/>
            <a:cxnLst/>
            <a:rect l="l" t="t" r="r" b="b"/>
            <a:pathLst>
              <a:path w="10067290" h="4736465">
                <a:moveTo>
                  <a:pt x="0" y="0"/>
                </a:moveTo>
                <a:lnTo>
                  <a:pt x="10067163" y="0"/>
                </a:lnTo>
                <a:lnTo>
                  <a:pt x="10067163" y="4736084"/>
                </a:lnTo>
                <a:lnTo>
                  <a:pt x="0" y="4736084"/>
                </a:lnTo>
                <a:lnTo>
                  <a:pt x="0" y="0"/>
                </a:lnTo>
                <a:close/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231136" y="467868"/>
            <a:ext cx="7729855" cy="1188720"/>
          </a:xfrm>
          <a:custGeom>
            <a:avLst/>
            <a:gdLst/>
            <a:ahLst/>
            <a:cxnLst/>
            <a:rect l="l" t="t" r="r" b="b"/>
            <a:pathLst>
              <a:path w="7729855" h="1188720">
                <a:moveTo>
                  <a:pt x="7729601" y="0"/>
                </a:moveTo>
                <a:lnTo>
                  <a:pt x="0" y="0"/>
                </a:lnTo>
                <a:lnTo>
                  <a:pt x="0" y="1188719"/>
                </a:lnTo>
                <a:lnTo>
                  <a:pt x="7729601" y="1188719"/>
                </a:lnTo>
                <a:lnTo>
                  <a:pt x="77296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11900" y="737108"/>
            <a:ext cx="276796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479" y="1844546"/>
            <a:ext cx="9337040" cy="3320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33850" y="6306824"/>
            <a:ext cx="223520" cy="188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KTCOCNOFOquestions@gmail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-snaps@hud.gov" TargetMode="External"/><Relationship Id="rId2" Type="http://schemas.openxmlformats.org/officeDocument/2006/relationships/hyperlink" Target="mailto:CoCNOFO@hud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OFOinfo@NorthStarGrantWriting.com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lerma@cityofhandfordca.com" TargetMode="External"/><Relationship Id="rId2" Type="http://schemas.openxmlformats.org/officeDocument/2006/relationships/hyperlink" Target="https://www.hud.gov/aff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costales@tulare.ca.gov" TargetMode="External"/><Relationship Id="rId5" Type="http://schemas.openxmlformats.org/officeDocument/2006/relationships/hyperlink" Target="mailto:ccalderon@ci.porterville.ca.us" TargetMode="External"/><Relationship Id="rId4" Type="http://schemas.openxmlformats.org/officeDocument/2006/relationships/hyperlink" Target="mailto:Margie.perez@visalia.cit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1897" y="468630"/>
            <a:ext cx="7729855" cy="786765"/>
          </a:xfrm>
          <a:custGeom>
            <a:avLst/>
            <a:gdLst/>
            <a:ahLst/>
            <a:cxnLst/>
            <a:rect l="l" t="t" r="r" b="b"/>
            <a:pathLst>
              <a:path w="7729855" h="786765">
                <a:moveTo>
                  <a:pt x="0" y="0"/>
                </a:moveTo>
                <a:lnTo>
                  <a:pt x="7729728" y="0"/>
                </a:lnTo>
                <a:lnTo>
                  <a:pt x="7729728" y="786384"/>
                </a:lnTo>
                <a:lnTo>
                  <a:pt x="0" y="786384"/>
                </a:lnTo>
                <a:lnTo>
                  <a:pt x="0" y="0"/>
                </a:lnTo>
                <a:close/>
              </a:path>
            </a:pathLst>
          </a:custGeom>
          <a:ln w="31749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45838" y="797999"/>
            <a:ext cx="50812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1875" algn="l"/>
                <a:tab pos="2023110" algn="l"/>
                <a:tab pos="3274060" algn="l"/>
              </a:tabLst>
            </a:pPr>
            <a:r>
              <a:rPr sz="2800" b="0" spc="65" dirty="0">
                <a:solidFill>
                  <a:srgbClr val="252525"/>
                </a:solidFill>
                <a:latin typeface="Arial"/>
                <a:cs typeface="Arial"/>
              </a:rPr>
              <a:t>2023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-25" dirty="0">
                <a:solidFill>
                  <a:srgbClr val="252525"/>
                </a:solidFill>
                <a:latin typeface="Arial"/>
                <a:cs typeface="Arial"/>
              </a:rPr>
              <a:t>COC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45" dirty="0">
                <a:solidFill>
                  <a:srgbClr val="252525"/>
                </a:solidFill>
                <a:latin typeface="Arial"/>
                <a:cs typeface="Arial"/>
              </a:rPr>
              <a:t>NOFO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120" dirty="0">
                <a:solidFill>
                  <a:srgbClr val="252525"/>
                </a:solidFill>
                <a:latin typeface="Arial"/>
                <a:cs typeface="Arial"/>
              </a:rPr>
              <a:t>WEBINAR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4294" y="2192401"/>
            <a:ext cx="8508365" cy="213931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Welcome!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900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Please</a:t>
            </a:r>
            <a:r>
              <a:rPr sz="18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type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your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name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organization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in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chat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box.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994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This</a:t>
            </a:r>
            <a:r>
              <a:rPr sz="1800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webinar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will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be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recorded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will be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posted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at</a:t>
            </a:r>
            <a:r>
              <a:rPr sz="18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kthomelessalliance.org</a:t>
            </a:r>
            <a:endParaRPr sz="1800" dirty="0">
              <a:latin typeface="Arial"/>
              <a:cs typeface="Arial"/>
            </a:endParaRPr>
          </a:p>
          <a:p>
            <a:pPr marL="240665" marR="5080" indent="-228600" algn="just">
              <a:lnSpc>
                <a:spcPct val="102000"/>
              </a:lnSpc>
              <a:spcBef>
                <a:spcPts val="760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Please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type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your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questions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into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chat.</a:t>
            </a:r>
            <a:r>
              <a:rPr sz="1800" spc="4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We’ll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answer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as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many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as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we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can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today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will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post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Q&amp;A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kthomelessalliance.org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if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there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are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any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we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don’t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answer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on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this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call.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11340" y="4375403"/>
            <a:ext cx="3668255" cy="1014983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523490" cy="6768465"/>
            <a:chOff x="0" y="0"/>
            <a:chExt cx="2523490" cy="676846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511935" cy="6768465"/>
            </a:xfrm>
            <a:custGeom>
              <a:avLst/>
              <a:gdLst/>
              <a:ahLst/>
              <a:cxnLst/>
              <a:rect l="l" t="t" r="r" b="b"/>
              <a:pathLst>
                <a:path w="1511935" h="6768465">
                  <a:moveTo>
                    <a:pt x="1511782" y="0"/>
                  </a:moveTo>
                  <a:lnTo>
                    <a:pt x="0" y="0"/>
                  </a:lnTo>
                  <a:lnTo>
                    <a:pt x="0" y="6768083"/>
                  </a:lnTo>
                  <a:lnTo>
                    <a:pt x="1511782" y="6768083"/>
                  </a:lnTo>
                  <a:lnTo>
                    <a:pt x="1511782" y="0"/>
                  </a:lnTo>
                  <a:close/>
                </a:path>
              </a:pathLst>
            </a:custGeom>
            <a:solidFill>
              <a:srgbClr val="5E5E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5051" y="1338201"/>
              <a:ext cx="1988261" cy="400329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48087" y="2434082"/>
            <a:ext cx="1606550" cy="1295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214629">
              <a:lnSpc>
                <a:spcPts val="3300"/>
              </a:lnSpc>
              <a:spcBef>
                <a:spcPts val="459"/>
              </a:spcBef>
              <a:tabLst>
                <a:tab pos="1216025" algn="l"/>
              </a:tabLst>
            </a:pPr>
            <a:r>
              <a:rPr sz="3000" spc="5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3000" spc="85" dirty="0">
                <a:solidFill>
                  <a:srgbClr val="FFFFFF"/>
                </a:solidFill>
                <a:latin typeface="Arial"/>
                <a:cs typeface="Arial"/>
              </a:rPr>
              <a:t>ELSE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000" spc="4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3000">
              <a:latin typeface="Arial"/>
              <a:cs typeface="Arial"/>
            </a:endParaRPr>
          </a:p>
          <a:p>
            <a:pPr marL="220979">
              <a:lnSpc>
                <a:spcPts val="3035"/>
              </a:lnSpc>
            </a:pPr>
            <a:r>
              <a:rPr sz="3000" spc="95" dirty="0">
                <a:solidFill>
                  <a:srgbClr val="FFFFFF"/>
                </a:solidFill>
                <a:latin typeface="Arial"/>
                <a:cs typeface="Arial"/>
              </a:rPr>
              <a:t>NEW?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8490" y="195004"/>
            <a:ext cx="266750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Arial"/>
                <a:cs typeface="Arial"/>
              </a:rPr>
              <a:t>SERVING</a:t>
            </a:r>
            <a:r>
              <a:rPr sz="2400" b="1" spc="-1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252525"/>
                </a:solidFill>
                <a:latin typeface="Arial"/>
                <a:cs typeface="Arial"/>
              </a:rPr>
              <a:t>DV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90800" y="565565"/>
            <a:ext cx="73755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All</a:t>
            </a:r>
            <a:r>
              <a:rPr b="0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projects may</a:t>
            </a:r>
            <a:r>
              <a:rPr b="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b="0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b="0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new</a:t>
            </a:r>
            <a:r>
              <a:rPr b="0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BLI’s</a:t>
            </a:r>
            <a:r>
              <a:rPr b="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b="0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serve</a:t>
            </a:r>
            <a:r>
              <a:rPr b="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252525"/>
                </a:solidFill>
                <a:latin typeface="Arial"/>
                <a:cs typeface="Arial"/>
              </a:rPr>
              <a:t>DV/VAWA</a:t>
            </a:r>
            <a:endParaRPr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0800" y="1291635"/>
            <a:ext cx="8888095" cy="4875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18745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8300" algn="l"/>
              </a:tabLst>
            </a:pP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Fees.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Fees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1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survivor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emergency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transfer,</a:t>
            </a:r>
            <a:r>
              <a:rPr sz="21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fees,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broker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fees,</a:t>
            </a:r>
            <a:r>
              <a:rPr sz="21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holding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fees,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trash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fees,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pet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fees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215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believes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pet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safe,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8300" marR="17780"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8300" algn="l"/>
                <a:tab pos="431800" algn="l"/>
              </a:tabLst>
            </a:pP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	Case</a:t>
            </a:r>
            <a:r>
              <a:rPr sz="21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management.</a:t>
            </a:r>
            <a:r>
              <a:rPr sz="215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assess,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coordinate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15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transfers.</a:t>
            </a:r>
            <a:endParaRPr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8300" marR="30480" indent="-34353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8300" algn="l"/>
                <a:tab pos="455930" algn="l"/>
              </a:tabLst>
            </a:pP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navigation.</a:t>
            </a:r>
            <a:r>
              <a:rPr sz="215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sz="215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facilitate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moves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survivors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emergency transfers.</a:t>
            </a:r>
            <a:endParaRPr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8300" marR="19050" indent="-356870">
              <a:lnSpc>
                <a:spcPct val="100000"/>
              </a:lnSpc>
              <a:spcBef>
                <a:spcPts val="600"/>
              </a:spcBef>
              <a:buSzPct val="94444"/>
              <a:buFont typeface="Arial" panose="020B0604020202020204" pitchFamily="34" charset="0"/>
              <a:buChar char="•"/>
              <a:tabLst>
                <a:tab pos="368300" algn="l"/>
                <a:tab pos="442595" algn="l"/>
              </a:tabLst>
            </a:pP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safe.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1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sz="21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believes</a:t>
            </a:r>
            <a:r>
              <a:rPr sz="21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21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1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safe,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doorbell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cameras,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systems, phone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r>
              <a:rPr sz="21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75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150" spc="85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150" spc="105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sz="21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1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dirty="0">
                <a:latin typeface="Arial" panose="020B0604020202020204" pitchFamily="34" charset="0"/>
                <a:cs typeface="Arial" panose="020B0604020202020204" pitchFamily="34" charset="0"/>
              </a:rPr>
              <a:t>unit,</a:t>
            </a:r>
            <a:r>
              <a:rPr sz="21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150" spc="-2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sz="2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11" y="88813"/>
            <a:ext cx="228777" cy="2287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506984"/>
            <a:ext cx="6819307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spc="-10" dirty="0"/>
              <a:t>Budget Line Items</a:t>
            </a:r>
            <a:br>
              <a:rPr lang="en-US" sz="2800" spc="-10" dirty="0"/>
            </a:br>
            <a:r>
              <a:rPr lang="en-US" sz="2800" spc="-10" dirty="0"/>
              <a:t>Not Specific to DV-serving projects</a:t>
            </a:r>
            <a:endParaRPr sz="28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427479" y="1844546"/>
            <a:ext cx="9337040" cy="33002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" marR="5080">
              <a:lnSpc>
                <a:spcPct val="100099"/>
              </a:lnSpc>
              <a:spcBef>
                <a:spcPts val="95"/>
              </a:spcBef>
            </a:pPr>
            <a:r>
              <a:rPr lang="en-US" dirty="0"/>
              <a:t>May shift up to 10% of an approved eligible activity to another eligible activity without permission from HUD.</a:t>
            </a:r>
          </a:p>
          <a:p>
            <a:pPr marL="20320" marR="5080">
              <a:lnSpc>
                <a:spcPct val="100099"/>
              </a:lnSpc>
              <a:spcBef>
                <a:spcPts val="95"/>
              </a:spcBef>
            </a:pPr>
            <a:endParaRPr lang="en-US" spc="-10" dirty="0"/>
          </a:p>
          <a:p>
            <a:pPr marL="20320" marR="5080">
              <a:lnSpc>
                <a:spcPct val="100099"/>
              </a:lnSpc>
              <a:spcBef>
                <a:spcPts val="95"/>
              </a:spcBef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Hearth Act 24 CFR 578.105.b1 “The recipients or subrecipients may not make any significant changes to a project without prior HUD approval, evidenced by a grant amendment signed by HUD and the recipient. Significant changes include a change of recipient, a change of project site, additions or deletions in the types of eligible activities approved for a project, a shift of more than 10 percent from one approved eligible activity to another, a reduction in the number of units, and a change in the subpopulation served.” </a:t>
            </a:r>
            <a:endParaRPr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11" y="88813"/>
            <a:ext cx="228777" cy="22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32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15585" cy="6858000"/>
            <a:chOff x="0" y="0"/>
            <a:chExt cx="531558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315585" cy="6858000"/>
            </a:xfrm>
            <a:custGeom>
              <a:avLst/>
              <a:gdLst/>
              <a:ahLst/>
              <a:cxnLst/>
              <a:rect l="l" t="t" r="r" b="b"/>
              <a:pathLst>
                <a:path w="5315585" h="6858000">
                  <a:moveTo>
                    <a:pt x="5315191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315191" y="6858000"/>
                  </a:lnTo>
                  <a:lnTo>
                    <a:pt x="5315191" y="0"/>
                  </a:lnTo>
                  <a:close/>
                </a:path>
              </a:pathLst>
            </a:custGeom>
            <a:solidFill>
              <a:srgbClr val="418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9817" y="2708910"/>
              <a:ext cx="3700779" cy="1441450"/>
            </a:xfrm>
            <a:custGeom>
              <a:avLst/>
              <a:gdLst/>
              <a:ahLst/>
              <a:cxnLst/>
              <a:rect l="l" t="t" r="r" b="b"/>
              <a:pathLst>
                <a:path w="3700779" h="1441450">
                  <a:moveTo>
                    <a:pt x="0" y="0"/>
                  </a:moveTo>
                  <a:lnTo>
                    <a:pt x="3700195" y="0"/>
                  </a:lnTo>
                  <a:lnTo>
                    <a:pt x="3700195" y="1441284"/>
                  </a:lnTo>
                  <a:lnTo>
                    <a:pt x="0" y="1441284"/>
                  </a:lnTo>
                  <a:lnTo>
                    <a:pt x="0" y="0"/>
                  </a:lnTo>
                  <a:close/>
                </a:path>
              </a:pathLst>
            </a:custGeom>
            <a:ln w="317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830948" y="2828034"/>
            <a:ext cx="1679575" cy="74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6510" algn="ctr">
              <a:lnSpc>
                <a:spcPts val="2840"/>
              </a:lnSpc>
              <a:spcBef>
                <a:spcPts val="100"/>
              </a:spcBef>
            </a:pP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840"/>
              </a:lnSpc>
            </a:pP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CHANGES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15711" y="0"/>
            <a:ext cx="6876415" cy="6858000"/>
          </a:xfrm>
          <a:custGeom>
            <a:avLst/>
            <a:gdLst/>
            <a:ahLst/>
            <a:cxnLst/>
            <a:rect l="l" t="t" r="r" b="b"/>
            <a:pathLst>
              <a:path w="6876415" h="6858000">
                <a:moveTo>
                  <a:pt x="6876173" y="0"/>
                </a:moveTo>
                <a:lnTo>
                  <a:pt x="0" y="0"/>
                </a:lnTo>
                <a:lnTo>
                  <a:pt x="0" y="6858000"/>
                </a:lnTo>
                <a:lnTo>
                  <a:pt x="6876173" y="6858000"/>
                </a:lnTo>
                <a:lnTo>
                  <a:pt x="687617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73700" y="1796794"/>
            <a:ext cx="2450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HOUSING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VOUCHERS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73700" y="2345434"/>
            <a:ext cx="585025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CoCs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receive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up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14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points 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CoC </a:t>
            </a:r>
            <a:r>
              <a:rPr sz="1800" spc="-10" dirty="0">
                <a:latin typeface="Arial"/>
                <a:cs typeface="Arial"/>
              </a:rPr>
              <a:t>Application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FY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2023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CoC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Priority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Listing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includes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new</a:t>
            </a:r>
            <a:r>
              <a:rPr sz="18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project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applications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created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through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reallocation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CoC </a:t>
            </a:r>
            <a:r>
              <a:rPr sz="1800" dirty="0">
                <a:latin typeface="Arial"/>
                <a:cs typeface="Arial"/>
              </a:rPr>
              <a:t>Bonus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utilizes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housing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vouchers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healthcare </a:t>
            </a:r>
            <a:r>
              <a:rPr sz="1800" dirty="0">
                <a:latin typeface="Arial"/>
                <a:cs typeface="Arial"/>
              </a:rPr>
              <a:t>provided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through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array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healthcare</a:t>
            </a:r>
            <a:r>
              <a:rPr sz="1800" spc="-10" dirty="0">
                <a:latin typeface="Arial"/>
                <a:cs typeface="Arial"/>
              </a:rPr>
              <a:t> services </a:t>
            </a:r>
            <a:r>
              <a:rPr sz="1800" dirty="0">
                <a:latin typeface="Arial"/>
                <a:cs typeface="Arial"/>
              </a:rPr>
              <a:t>providers.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section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V.B.6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HUD’S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NOFO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for </a:t>
            </a:r>
            <a:r>
              <a:rPr sz="1800" dirty="0">
                <a:latin typeface="Arial"/>
                <a:cs typeface="Arial"/>
              </a:rPr>
              <a:t>additional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details.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5147" y="506984"/>
            <a:ext cx="1432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YOUTH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" marR="5080">
              <a:lnSpc>
                <a:spcPct val="100099"/>
              </a:lnSpc>
              <a:spcBef>
                <a:spcPts val="95"/>
              </a:spcBef>
            </a:pPr>
            <a:r>
              <a:rPr dirty="0"/>
              <a:t>Youth</a:t>
            </a:r>
            <a:r>
              <a:rPr spc="-15" dirty="0"/>
              <a:t> </a:t>
            </a:r>
            <a:r>
              <a:rPr dirty="0"/>
              <a:t>aged</a:t>
            </a:r>
            <a:r>
              <a:rPr spc="-25" dirty="0"/>
              <a:t> </a:t>
            </a:r>
            <a:r>
              <a:rPr dirty="0"/>
              <a:t>24</a:t>
            </a:r>
            <a:r>
              <a:rPr spc="-20" dirty="0"/>
              <a:t> </a:t>
            </a:r>
            <a:r>
              <a:rPr dirty="0"/>
              <a:t>and under</a:t>
            </a:r>
            <a:r>
              <a:rPr spc="-10" dirty="0"/>
              <a:t> </a:t>
            </a:r>
            <a:r>
              <a:rPr dirty="0"/>
              <a:t>must</a:t>
            </a:r>
            <a:r>
              <a:rPr spc="-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dirty="0"/>
              <a:t>required</a:t>
            </a:r>
            <a:r>
              <a:rPr spc="-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provide</a:t>
            </a:r>
            <a:r>
              <a:rPr u="sng" spc="-5" dirty="0"/>
              <a:t> </a:t>
            </a:r>
            <a:r>
              <a:rPr u="sng" spc="-10" dirty="0"/>
              <a:t>third-party </a:t>
            </a:r>
            <a:r>
              <a:rPr u="sng" dirty="0"/>
              <a:t>documentation</a:t>
            </a:r>
            <a:r>
              <a:rPr u="sng" spc="-25" dirty="0"/>
              <a:t> </a:t>
            </a:r>
            <a:r>
              <a:rPr dirty="0"/>
              <a:t>that they</a:t>
            </a:r>
            <a:r>
              <a:rPr spc="-10" dirty="0"/>
              <a:t> </a:t>
            </a:r>
            <a:r>
              <a:rPr dirty="0"/>
              <a:t>meet</a:t>
            </a:r>
            <a:r>
              <a:rPr spc="-2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homeless</a:t>
            </a:r>
            <a:r>
              <a:rPr spc="-10" dirty="0"/>
              <a:t> </a:t>
            </a:r>
            <a:r>
              <a:rPr dirty="0"/>
              <a:t>definition</a:t>
            </a:r>
            <a:r>
              <a:rPr spc="-1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24</a:t>
            </a:r>
            <a:r>
              <a:rPr spc="-20" dirty="0"/>
              <a:t> </a:t>
            </a:r>
            <a:r>
              <a:rPr dirty="0"/>
              <a:t>CFR</a:t>
            </a:r>
            <a:r>
              <a:rPr spc="-25" dirty="0"/>
              <a:t> </a:t>
            </a:r>
            <a:r>
              <a:rPr dirty="0"/>
              <a:t>578.3</a:t>
            </a:r>
            <a:r>
              <a:rPr spc="-20" dirty="0"/>
              <a:t> </a:t>
            </a:r>
            <a:r>
              <a:rPr spc="-25" dirty="0"/>
              <a:t>as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condition</a:t>
            </a:r>
            <a:r>
              <a:rPr spc="-35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receiving</a:t>
            </a:r>
            <a:r>
              <a:rPr spc="-40" dirty="0"/>
              <a:t> </a:t>
            </a:r>
            <a:r>
              <a:rPr dirty="0"/>
              <a:t>services</a:t>
            </a:r>
            <a:r>
              <a:rPr spc="-15" dirty="0"/>
              <a:t> </a:t>
            </a:r>
            <a:r>
              <a:rPr dirty="0"/>
              <a:t>funded</a:t>
            </a:r>
            <a:r>
              <a:rPr spc="-10" dirty="0"/>
              <a:t> </a:t>
            </a:r>
            <a:r>
              <a:rPr dirty="0"/>
              <a:t>under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NOFO.</a:t>
            </a:r>
            <a:r>
              <a:rPr spc="-35" dirty="0"/>
              <a:t> </a:t>
            </a:r>
            <a:r>
              <a:rPr dirty="0"/>
              <a:t>Any</a:t>
            </a:r>
            <a:r>
              <a:rPr spc="-15" dirty="0"/>
              <a:t> </a:t>
            </a:r>
            <a:r>
              <a:rPr spc="-10" dirty="0"/>
              <a:t>youth- </a:t>
            </a:r>
            <a:r>
              <a:rPr dirty="0"/>
              <a:t>serving</a:t>
            </a:r>
            <a:r>
              <a:rPr spc="-35" dirty="0"/>
              <a:t> </a:t>
            </a:r>
            <a:r>
              <a:rPr dirty="0"/>
              <a:t>provider</a:t>
            </a:r>
            <a:r>
              <a:rPr spc="-35" dirty="0"/>
              <a:t> </a:t>
            </a:r>
            <a:r>
              <a:rPr dirty="0"/>
              <a:t>funded</a:t>
            </a:r>
            <a:r>
              <a:rPr spc="-15" dirty="0"/>
              <a:t> </a:t>
            </a:r>
            <a:r>
              <a:rPr dirty="0"/>
              <a:t>under</a:t>
            </a:r>
            <a:r>
              <a:rPr spc="-1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NOFO</a:t>
            </a:r>
            <a:r>
              <a:rPr spc="-40" dirty="0"/>
              <a:t> </a:t>
            </a:r>
            <a:r>
              <a:rPr dirty="0"/>
              <a:t>may</a:t>
            </a:r>
            <a:r>
              <a:rPr spc="-30" dirty="0"/>
              <a:t> </a:t>
            </a:r>
            <a:r>
              <a:rPr dirty="0"/>
              <a:t>serve</a:t>
            </a:r>
            <a:r>
              <a:rPr spc="-15" dirty="0"/>
              <a:t> </a:t>
            </a:r>
            <a:r>
              <a:rPr spc="-10" dirty="0"/>
              <a:t>unaccompanied </a:t>
            </a:r>
            <a:r>
              <a:rPr dirty="0"/>
              <a:t>youth</a:t>
            </a:r>
            <a:r>
              <a:rPr spc="-30" dirty="0"/>
              <a:t> </a:t>
            </a:r>
            <a:r>
              <a:rPr dirty="0"/>
              <a:t>aged</a:t>
            </a:r>
            <a:r>
              <a:rPr spc="-20" dirty="0"/>
              <a:t> </a:t>
            </a:r>
            <a:r>
              <a:rPr dirty="0"/>
              <a:t>24</a:t>
            </a:r>
            <a:r>
              <a:rPr spc="-1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under or</a:t>
            </a:r>
            <a:r>
              <a:rPr spc="-30" dirty="0"/>
              <a:t> </a:t>
            </a:r>
            <a:r>
              <a:rPr dirty="0"/>
              <a:t>families</a:t>
            </a:r>
            <a:r>
              <a:rPr spc="-5" dirty="0"/>
              <a:t> </a:t>
            </a:r>
            <a:r>
              <a:rPr dirty="0"/>
              <a:t>headed</a:t>
            </a:r>
            <a:r>
              <a:rPr spc="-20" dirty="0"/>
              <a:t> </a:t>
            </a:r>
            <a:r>
              <a:rPr dirty="0"/>
              <a:t>by</a:t>
            </a:r>
            <a:r>
              <a:rPr spc="-5" dirty="0"/>
              <a:t> </a:t>
            </a:r>
            <a:r>
              <a:rPr dirty="0"/>
              <a:t>youth</a:t>
            </a:r>
            <a:r>
              <a:rPr spc="-5" dirty="0"/>
              <a:t> </a:t>
            </a:r>
            <a:r>
              <a:rPr dirty="0"/>
              <a:t>aged</a:t>
            </a:r>
            <a:r>
              <a:rPr spc="-25" dirty="0"/>
              <a:t> </a:t>
            </a:r>
            <a:r>
              <a:rPr dirty="0"/>
              <a:t>24</a:t>
            </a:r>
            <a:r>
              <a:rPr spc="-20" dirty="0"/>
              <a:t> </a:t>
            </a:r>
            <a:r>
              <a:rPr dirty="0"/>
              <a:t>and </a:t>
            </a:r>
            <a:r>
              <a:rPr spc="-10" dirty="0"/>
              <a:t>under </a:t>
            </a:r>
            <a:r>
              <a:rPr dirty="0"/>
              <a:t>who</a:t>
            </a:r>
            <a:r>
              <a:rPr spc="-35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an</a:t>
            </a:r>
            <a:r>
              <a:rPr spc="-20" dirty="0"/>
              <a:t> </a:t>
            </a:r>
            <a:r>
              <a:rPr dirty="0"/>
              <a:t>unsafe</a:t>
            </a:r>
            <a:r>
              <a:rPr spc="-5" dirty="0"/>
              <a:t> </a:t>
            </a:r>
            <a:r>
              <a:rPr dirty="0"/>
              <a:t>primary</a:t>
            </a:r>
            <a:r>
              <a:rPr spc="-25" dirty="0"/>
              <a:t> </a:t>
            </a:r>
            <a:r>
              <a:rPr dirty="0"/>
              <a:t>nighttime</a:t>
            </a:r>
            <a:r>
              <a:rPr spc="10" dirty="0"/>
              <a:t> </a:t>
            </a:r>
            <a:r>
              <a:rPr dirty="0"/>
              <a:t>residence</a:t>
            </a:r>
            <a:r>
              <a:rPr spc="-3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no</a:t>
            </a:r>
            <a:r>
              <a:rPr spc="-25" dirty="0"/>
              <a:t> </a:t>
            </a:r>
            <a:r>
              <a:rPr dirty="0"/>
              <a:t>safe </a:t>
            </a:r>
            <a:r>
              <a:rPr spc="-10" dirty="0"/>
              <a:t>alternative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residence.</a:t>
            </a:r>
            <a:r>
              <a:rPr spc="-25" dirty="0"/>
              <a:t> </a:t>
            </a:r>
            <a:r>
              <a:rPr dirty="0"/>
              <a:t>These</a:t>
            </a:r>
            <a:r>
              <a:rPr spc="-5" dirty="0"/>
              <a:t> </a:t>
            </a:r>
            <a:r>
              <a:rPr spc="-10" dirty="0"/>
              <a:t>youth-</a:t>
            </a:r>
            <a:r>
              <a:rPr dirty="0"/>
              <a:t>related</a:t>
            </a:r>
            <a:r>
              <a:rPr spc="-10" dirty="0"/>
              <a:t> </a:t>
            </a:r>
            <a:r>
              <a:rPr dirty="0"/>
              <a:t>requirements</a:t>
            </a:r>
            <a:r>
              <a:rPr spc="-5" dirty="0"/>
              <a:t> </a:t>
            </a:r>
            <a:r>
              <a:rPr dirty="0"/>
              <a:t>supersede </a:t>
            </a:r>
            <a:r>
              <a:rPr spc="-25" dirty="0"/>
              <a:t>any </a:t>
            </a:r>
            <a:r>
              <a:rPr dirty="0"/>
              <a:t>conflicting</a:t>
            </a:r>
            <a:r>
              <a:rPr spc="-35" dirty="0"/>
              <a:t> </a:t>
            </a:r>
            <a:r>
              <a:rPr dirty="0"/>
              <a:t>requirements</a:t>
            </a:r>
            <a:r>
              <a:rPr spc="-5" dirty="0"/>
              <a:t> </a:t>
            </a:r>
            <a:r>
              <a:rPr dirty="0"/>
              <a:t>under</a:t>
            </a:r>
            <a:r>
              <a:rPr spc="-1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NOFO</a:t>
            </a:r>
            <a:r>
              <a:rPr spc="-40" dirty="0"/>
              <a:t> </a:t>
            </a:r>
            <a:r>
              <a:rPr dirty="0"/>
              <a:t>or</a:t>
            </a:r>
            <a:r>
              <a:rPr spc="-3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CoC</a:t>
            </a:r>
            <a:r>
              <a:rPr spc="-20" dirty="0"/>
              <a:t> </a:t>
            </a:r>
            <a:r>
              <a:rPr dirty="0"/>
              <a:t>Program</a:t>
            </a:r>
            <a:r>
              <a:rPr spc="-40" dirty="0"/>
              <a:t> </a:t>
            </a:r>
            <a:r>
              <a:rPr spc="-10" dirty="0"/>
              <a:t>Interim Rule.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899660" cy="6858000"/>
            <a:chOff x="0" y="0"/>
            <a:chExt cx="489966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99660" cy="6858000"/>
            </a:xfrm>
            <a:custGeom>
              <a:avLst/>
              <a:gdLst/>
              <a:ahLst/>
              <a:cxnLst/>
              <a:rect l="l" t="t" r="r" b="b"/>
              <a:pathLst>
                <a:path w="4899660" h="6858000">
                  <a:moveTo>
                    <a:pt x="48991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9177" y="6858000"/>
                  </a:lnTo>
                  <a:lnTo>
                    <a:pt x="4899177" y="0"/>
                  </a:lnTo>
                  <a:close/>
                </a:path>
              </a:pathLst>
            </a:custGeom>
            <a:solidFill>
              <a:srgbClr val="418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5809" y="2708910"/>
              <a:ext cx="3409315" cy="1441450"/>
            </a:xfrm>
            <a:custGeom>
              <a:avLst/>
              <a:gdLst/>
              <a:ahLst/>
              <a:cxnLst/>
              <a:rect l="l" t="t" r="r" b="b"/>
              <a:pathLst>
                <a:path w="3409315" h="1441450">
                  <a:moveTo>
                    <a:pt x="0" y="0"/>
                  </a:moveTo>
                  <a:lnTo>
                    <a:pt x="3409124" y="0"/>
                  </a:lnTo>
                  <a:lnTo>
                    <a:pt x="3409124" y="1441284"/>
                  </a:lnTo>
                  <a:lnTo>
                    <a:pt x="0" y="1441284"/>
                  </a:lnTo>
                  <a:lnTo>
                    <a:pt x="0" y="0"/>
                  </a:lnTo>
                  <a:close/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51044" y="2811653"/>
            <a:ext cx="2633980" cy="104203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065" marR="5080" indent="-1905" algn="ctr">
              <a:lnSpc>
                <a:spcPct val="90200"/>
              </a:lnSpc>
              <a:spcBef>
                <a:spcPts val="310"/>
              </a:spcBef>
            </a:pPr>
            <a:r>
              <a:rPr sz="1800" b="1" spc="50" dirty="0">
                <a:latin typeface="Calibri"/>
                <a:cs typeface="Calibri"/>
              </a:rPr>
              <a:t>Eligible</a:t>
            </a:r>
            <a:r>
              <a:rPr sz="1800" b="1" spc="254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Types</a:t>
            </a:r>
            <a:r>
              <a:rPr sz="1800" b="1" spc="2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22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New </a:t>
            </a:r>
            <a:r>
              <a:rPr sz="1800" b="1" spc="50" dirty="0">
                <a:latin typeface="Calibri"/>
                <a:cs typeface="Calibri"/>
              </a:rPr>
              <a:t>Projects</a:t>
            </a:r>
            <a:r>
              <a:rPr sz="1800" b="1" spc="215" dirty="0">
                <a:latin typeface="Calibri"/>
                <a:cs typeface="Calibri"/>
              </a:rPr>
              <a:t> </a:t>
            </a:r>
            <a:r>
              <a:rPr sz="1800" b="1" spc="50" dirty="0">
                <a:latin typeface="Calibri"/>
                <a:cs typeface="Calibri"/>
              </a:rPr>
              <a:t>Created</a:t>
            </a:r>
            <a:r>
              <a:rPr sz="1800" b="1" spc="210" dirty="0">
                <a:latin typeface="Calibri"/>
                <a:cs typeface="Calibri"/>
              </a:rPr>
              <a:t> </a:t>
            </a:r>
            <a:r>
              <a:rPr sz="1800" b="1" spc="40" dirty="0">
                <a:latin typeface="Calibri"/>
                <a:cs typeface="Calibri"/>
              </a:rPr>
              <a:t>Through </a:t>
            </a:r>
            <a:r>
              <a:rPr sz="1800" b="1" spc="50" dirty="0">
                <a:latin typeface="Calibri"/>
                <a:cs typeface="Calibri"/>
              </a:rPr>
              <a:t>Domestic</a:t>
            </a:r>
            <a:r>
              <a:rPr sz="1800" b="1" spc="225" dirty="0">
                <a:latin typeface="Calibri"/>
                <a:cs typeface="Calibri"/>
              </a:rPr>
              <a:t> </a:t>
            </a:r>
            <a:r>
              <a:rPr sz="1800" b="1" spc="45" dirty="0">
                <a:latin typeface="Calibri"/>
                <a:cs typeface="Calibri"/>
              </a:rPr>
              <a:t>Violence</a:t>
            </a:r>
            <a:r>
              <a:rPr sz="1800" b="1" spc="235" dirty="0">
                <a:latin typeface="Calibri"/>
                <a:cs typeface="Calibri"/>
              </a:rPr>
              <a:t> </a:t>
            </a:r>
            <a:r>
              <a:rPr sz="1800" b="1" spc="30" dirty="0">
                <a:latin typeface="Calibri"/>
                <a:cs typeface="Calibri"/>
              </a:rPr>
              <a:t>(DV) </a:t>
            </a:r>
            <a:r>
              <a:rPr sz="1800" b="1" spc="35" dirty="0">
                <a:latin typeface="Calibri"/>
                <a:cs typeface="Calibri"/>
              </a:rPr>
              <a:t>Bonus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8450" y="1025372"/>
            <a:ext cx="5878195" cy="190308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0800" marR="247650" indent="-24765">
              <a:lnSpc>
                <a:spcPts val="2050"/>
              </a:lnSpc>
              <a:spcBef>
                <a:spcPts val="260"/>
              </a:spcBef>
            </a:pP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Rapid</a:t>
            </a:r>
            <a:r>
              <a:rPr sz="1800" b="1" spc="-40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Rehousing</a:t>
            </a:r>
            <a:r>
              <a:rPr sz="1800" b="1" spc="-2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adopts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housing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first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approach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dedicated 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serving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survivors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 domestic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violence,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dating </a:t>
            </a:r>
            <a:r>
              <a:rPr sz="1800" dirty="0">
                <a:latin typeface="Calibri"/>
                <a:cs typeface="Calibri"/>
              </a:rPr>
              <a:t>violence, and/or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stalking.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 dirty="0">
              <a:latin typeface="Calibri"/>
              <a:cs typeface="Calibri"/>
            </a:endParaRPr>
          </a:p>
          <a:p>
            <a:pPr marL="50800" marR="43180" algn="just">
              <a:lnSpc>
                <a:spcPts val="2050"/>
              </a:lnSpc>
            </a:pP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Joint</a:t>
            </a:r>
            <a:r>
              <a:rPr sz="1800" b="1" spc="-3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spc="-55" dirty="0">
                <a:solidFill>
                  <a:srgbClr val="042931"/>
                </a:solidFill>
                <a:latin typeface="Calibri"/>
                <a:cs typeface="Calibri"/>
              </a:rPr>
              <a:t>Transitional</a:t>
            </a:r>
            <a:r>
              <a:rPr sz="1800" b="1" spc="-3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Housing</a:t>
            </a:r>
            <a:r>
              <a:rPr sz="1800" b="1" spc="-2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and</a:t>
            </a:r>
            <a:r>
              <a:rPr sz="1800" b="1" spc="-20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Rapid Rehousing</a:t>
            </a:r>
            <a:r>
              <a:rPr sz="1800" b="1" spc="-3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adopts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a </a:t>
            </a:r>
            <a:r>
              <a:rPr sz="1800" dirty="0">
                <a:latin typeface="Calibri"/>
                <a:cs typeface="Calibri"/>
              </a:rPr>
              <a:t>housing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first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approach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dedicated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serving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survivors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domestic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violence,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dating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violence, and/or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stalking;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6550" y="3110204"/>
            <a:ext cx="5901055" cy="23876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ct val="95100"/>
              </a:lnSpc>
              <a:spcBef>
                <a:spcPts val="204"/>
              </a:spcBef>
            </a:pP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Supportive</a:t>
            </a:r>
            <a:r>
              <a:rPr sz="1800" b="1" spc="15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Services</a:t>
            </a:r>
            <a:r>
              <a:rPr sz="1800" b="1" spc="150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Only</a:t>
            </a:r>
            <a:r>
              <a:rPr sz="1800" b="1" spc="18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projects</a:t>
            </a:r>
            <a:r>
              <a:rPr sz="1800" b="1" spc="170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for</a:t>
            </a:r>
            <a:r>
              <a:rPr sz="1800" b="1" spc="19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Coordinated</a:t>
            </a:r>
            <a:r>
              <a:rPr sz="1800" b="1" spc="15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42931"/>
                </a:solidFill>
                <a:latin typeface="Calibri"/>
                <a:cs typeface="Calibri"/>
              </a:rPr>
              <a:t>Entry</a:t>
            </a:r>
            <a:r>
              <a:rPr sz="1800" b="1" spc="190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implement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policies,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procedures,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practices that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equip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CoC’s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coordinated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entry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 better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meet 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needs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people </a:t>
            </a:r>
            <a:r>
              <a:rPr sz="1800" dirty="0">
                <a:latin typeface="Calibri"/>
                <a:cs typeface="Calibri"/>
              </a:rPr>
              <a:t>experiencing homelessness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survivors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domestic </a:t>
            </a:r>
            <a:r>
              <a:rPr sz="1800" dirty="0">
                <a:latin typeface="Calibri"/>
                <a:cs typeface="Calibri"/>
              </a:rPr>
              <a:t>violence, dating violence, and/or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stalking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(e.g.,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implement </a:t>
            </a:r>
            <a:r>
              <a:rPr sz="1800" dirty="0">
                <a:latin typeface="Calibri"/>
                <a:cs typeface="Calibri"/>
              </a:rPr>
              <a:t>policies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procedures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 </a:t>
            </a:r>
            <a:r>
              <a:rPr sz="1800" spc="-10" dirty="0">
                <a:latin typeface="Calibri"/>
                <a:cs typeface="Calibri"/>
              </a:rPr>
              <a:t>trauma-</a:t>
            </a:r>
            <a:r>
              <a:rPr sz="1800" dirty="0">
                <a:latin typeface="Calibri"/>
                <a:cs typeface="Calibri"/>
              </a:rPr>
              <a:t>informed,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client- </a:t>
            </a:r>
            <a:r>
              <a:rPr sz="1800" dirty="0">
                <a:latin typeface="Calibri"/>
                <a:cs typeface="Calibri"/>
              </a:rPr>
              <a:t>centered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better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coordinate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referrals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between 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CoC’s </a:t>
            </a:r>
            <a:r>
              <a:rPr sz="1800" dirty="0">
                <a:latin typeface="Calibri"/>
                <a:cs typeface="Calibri"/>
              </a:rPr>
              <a:t>coordinated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entry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victim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service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providers </a:t>
            </a:r>
            <a:r>
              <a:rPr sz="1800" spc="-10" dirty="0">
                <a:latin typeface="Calibri"/>
                <a:cs typeface="Calibri"/>
              </a:rPr>
              <a:t>coordinated </a:t>
            </a:r>
            <a:r>
              <a:rPr sz="1800" dirty="0">
                <a:latin typeface="Calibri"/>
                <a:cs typeface="Calibri"/>
              </a:rPr>
              <a:t>entry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system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where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 </a:t>
            </a:r>
            <a:r>
              <a:rPr sz="1800" spc="-10" dirty="0">
                <a:latin typeface="Calibri"/>
                <a:cs typeface="Calibri"/>
              </a:rPr>
              <a:t>different).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433070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04"/>
              </a:lnSpc>
            </a:pPr>
            <a:r>
              <a:rPr sz="2800" dirty="0">
                <a:solidFill>
                  <a:srgbClr val="042931"/>
                </a:solidFill>
                <a:latin typeface="Calibri"/>
                <a:cs typeface="Calibri"/>
              </a:rPr>
              <a:t>Number</a:t>
            </a:r>
            <a:r>
              <a:rPr sz="2800" spc="10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42931"/>
                </a:solidFill>
                <a:latin typeface="Calibri"/>
                <a:cs typeface="Calibri"/>
              </a:rPr>
              <a:t>of</a:t>
            </a:r>
            <a:r>
              <a:rPr sz="2800" spc="105" dirty="0">
                <a:solidFill>
                  <a:srgbClr val="04293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42931"/>
                </a:solidFill>
                <a:latin typeface="Calibri"/>
                <a:cs typeface="Calibri"/>
              </a:rPr>
              <a:t>Applications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90800" y="2279082"/>
            <a:ext cx="723900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34" indent="-63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CoC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apply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 any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 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PH-</a:t>
            </a:r>
            <a:r>
              <a:rPr sz="2400" dirty="0">
                <a:latin typeface="Calibri"/>
                <a:cs typeface="Calibri"/>
              </a:rPr>
              <a:t>RRH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Joint TH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dirty="0">
                <a:latin typeface="Calibri"/>
                <a:cs typeface="Calibri"/>
              </a:rPr>
              <a:t>PH-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RRH projects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provided that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each application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least</a:t>
            </a:r>
            <a:r>
              <a:rPr lang="en-US"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$50,000.</a:t>
            </a:r>
            <a:r>
              <a:rPr sz="2400" spc="-15" dirty="0">
                <a:latin typeface="Calibri"/>
                <a:cs typeface="Calibri"/>
              </a:rPr>
              <a:t> </a:t>
            </a:r>
            <a:endParaRPr lang="en-US" sz="2400" spc="-15" dirty="0">
              <a:latin typeface="Calibri"/>
              <a:cs typeface="Calibri"/>
            </a:endParaRPr>
          </a:p>
          <a:p>
            <a:pPr marL="12700" marR="26034" indent="-635">
              <a:lnSpc>
                <a:spcPct val="100000"/>
              </a:lnSpc>
              <a:spcBef>
                <a:spcPts val="100"/>
              </a:spcBef>
            </a:pPr>
            <a:endParaRPr lang="en-US" sz="2400" spc="-15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pc="-25" dirty="0"/>
              <a:t>13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9800" y="3020186"/>
            <a:ext cx="3530800" cy="387286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19100" marR="5080" indent="-407034">
              <a:lnSpc>
                <a:spcPts val="2600"/>
              </a:lnSpc>
              <a:spcBef>
                <a:spcPts val="420"/>
              </a:spcBef>
              <a:tabLst>
                <a:tab pos="1237615" algn="l"/>
              </a:tabLst>
            </a:pPr>
            <a:r>
              <a:rPr lang="en-US" sz="2400" spc="110" dirty="0">
                <a:solidFill>
                  <a:srgbClr val="FFFFFF"/>
                </a:solidFill>
                <a:latin typeface="Arial"/>
                <a:cs typeface="Arial"/>
              </a:rPr>
              <a:t>HMIS DATA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15711" y="0"/>
            <a:ext cx="6876415" cy="6858000"/>
          </a:xfrm>
          <a:custGeom>
            <a:avLst/>
            <a:gdLst/>
            <a:ahLst/>
            <a:cxnLst/>
            <a:rect l="l" t="t" r="r" b="b"/>
            <a:pathLst>
              <a:path w="6876415" h="6858000">
                <a:moveTo>
                  <a:pt x="6876173" y="0"/>
                </a:moveTo>
                <a:lnTo>
                  <a:pt x="0" y="0"/>
                </a:lnTo>
                <a:lnTo>
                  <a:pt x="0" y="6858000"/>
                </a:lnTo>
                <a:lnTo>
                  <a:pt x="6876173" y="6858000"/>
                </a:lnTo>
                <a:lnTo>
                  <a:pt x="687617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30738" y="875850"/>
            <a:ext cx="5244775" cy="62606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000" dirty="0">
                <a:latin typeface="Arial"/>
                <a:cs typeface="Arial"/>
              </a:rPr>
              <a:t>1) Reduce</a:t>
            </a:r>
            <a:r>
              <a:rPr lang="en-US" sz="2000" spc="-5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the</a:t>
            </a:r>
            <a:r>
              <a:rPr lang="en-US" sz="2000" spc="-5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number</a:t>
            </a:r>
            <a:r>
              <a:rPr lang="en-US" sz="2000" spc="-2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of</a:t>
            </a:r>
            <a:r>
              <a:rPr lang="en-US" sz="2000" spc="-5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people</a:t>
            </a:r>
            <a:r>
              <a:rPr lang="en-US" sz="2000" spc="-3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exiting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spc="-25" dirty="0">
                <a:latin typeface="Arial"/>
                <a:cs typeface="Arial"/>
              </a:rPr>
              <a:t>for </a:t>
            </a:r>
            <a:r>
              <a:rPr lang="en-US" sz="2000" dirty="0">
                <a:latin typeface="Arial"/>
                <a:cs typeface="Arial"/>
              </a:rPr>
              <a:t>unknown</a:t>
            </a:r>
            <a:r>
              <a:rPr lang="en-US" sz="2000" spc="-60" dirty="0">
                <a:latin typeface="Arial"/>
                <a:cs typeface="Arial"/>
              </a:rPr>
              <a:t> </a:t>
            </a:r>
            <a:r>
              <a:rPr lang="en-US" sz="2000" spc="-10" dirty="0">
                <a:latin typeface="Arial"/>
                <a:cs typeface="Arial"/>
              </a:rPr>
              <a:t>reasons/places</a:t>
            </a:r>
            <a:br>
              <a:rPr lang="en-US" sz="2000" spc="-10" dirty="0">
                <a:latin typeface="Arial"/>
                <a:cs typeface="Arial"/>
              </a:rPr>
            </a:br>
            <a:br>
              <a:rPr lang="en-US" sz="2000" dirty="0">
                <a:latin typeface="Arial"/>
                <a:cs typeface="Arial"/>
              </a:rPr>
            </a:br>
            <a:r>
              <a:rPr lang="en-US" sz="2000" b="0" spc="-10" dirty="0">
                <a:latin typeface="Arial"/>
                <a:cs typeface="Arial"/>
              </a:rPr>
              <a:t>Note: Each provider needs to have fewer than 3 percent exiting for unknown reasons each year. Please work with the HMIS Coordinator to clean up your data prior to submitting your project application.</a:t>
            </a:r>
            <a:br>
              <a:rPr lang="en-US" sz="2000" b="0" spc="-10" dirty="0">
                <a:latin typeface="Arial"/>
                <a:cs typeface="Arial"/>
              </a:rPr>
            </a:br>
            <a:br>
              <a:rPr lang="en-US" sz="2000" b="0" spc="-10" dirty="0">
                <a:latin typeface="Arial"/>
                <a:cs typeface="Arial"/>
              </a:rPr>
            </a:br>
            <a:r>
              <a:rPr lang="en-US" sz="2000" b="0" spc="-10" dirty="0">
                <a:latin typeface="Arial"/>
                <a:cs typeface="Arial"/>
              </a:rPr>
              <a:t>2) </a:t>
            </a:r>
            <a:r>
              <a:rPr lang="en-US" sz="2000" dirty="0">
                <a:latin typeface="Arial"/>
                <a:cs typeface="Arial"/>
              </a:rPr>
              <a:t>Decrease</a:t>
            </a:r>
            <a:r>
              <a:rPr lang="en-US" sz="2000" spc="-5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the</a:t>
            </a:r>
            <a:r>
              <a:rPr lang="en-US" sz="2000" spc="-8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length</a:t>
            </a:r>
            <a:r>
              <a:rPr lang="en-US" sz="2000" spc="-5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of</a:t>
            </a:r>
            <a:r>
              <a:rPr lang="en-US" sz="2000" spc="-8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time</a:t>
            </a:r>
            <a:r>
              <a:rPr lang="en-US" sz="2000" spc="-7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</a:t>
            </a:r>
            <a:r>
              <a:rPr lang="en-US" sz="2000" spc="-8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person</a:t>
            </a:r>
            <a:r>
              <a:rPr lang="en-US" sz="2000" spc="-60" dirty="0">
                <a:latin typeface="Arial"/>
                <a:cs typeface="Arial"/>
              </a:rPr>
              <a:t> </a:t>
            </a:r>
            <a:r>
              <a:rPr lang="en-US" sz="2000" spc="-25" dirty="0">
                <a:latin typeface="Arial"/>
                <a:cs typeface="Arial"/>
              </a:rPr>
              <a:t>is </a:t>
            </a:r>
            <a:r>
              <a:rPr lang="en-US" sz="2000" spc="-10" dirty="0">
                <a:latin typeface="Arial"/>
                <a:cs typeface="Arial"/>
              </a:rPr>
              <a:t>homeless</a:t>
            </a:r>
            <a:br>
              <a:rPr lang="en-US" sz="2000" spc="-10" dirty="0">
                <a:latin typeface="Arial"/>
                <a:cs typeface="Arial"/>
              </a:rPr>
            </a:br>
            <a:br>
              <a:rPr lang="en-US" sz="2000" spc="-10" dirty="0">
                <a:latin typeface="Arial"/>
                <a:cs typeface="Arial"/>
              </a:rPr>
            </a:br>
            <a:r>
              <a:rPr lang="en-US" sz="2000" b="0" spc="-10" dirty="0">
                <a:latin typeface="Arial"/>
                <a:cs typeface="Arial"/>
              </a:rPr>
              <a:t>Note: Do not leave this blank or incomplete in HMIS documentation.</a:t>
            </a:r>
            <a:br>
              <a:rPr lang="en-US" sz="2000" b="0" spc="-10" dirty="0">
                <a:latin typeface="Arial"/>
                <a:cs typeface="Arial"/>
              </a:rPr>
            </a:br>
            <a:br>
              <a:rPr lang="en-US" sz="2000" b="0" spc="-10" dirty="0">
                <a:latin typeface="Arial"/>
                <a:cs typeface="Arial"/>
              </a:rPr>
            </a:br>
            <a:r>
              <a:rPr lang="en-US" sz="2000" b="0" spc="-10" dirty="0">
                <a:latin typeface="Arial"/>
                <a:cs typeface="Arial"/>
              </a:rPr>
              <a:t>Note: a failure to comply with either/ both of these will negatively impact your rating/ranking score. </a:t>
            </a:r>
            <a:br>
              <a:rPr lang="en-US" sz="1400" dirty="0">
                <a:latin typeface="Arial"/>
                <a:cs typeface="Arial"/>
              </a:rPr>
            </a:br>
            <a:br>
              <a:rPr lang="en-US" sz="1400" b="0" spc="-10" dirty="0">
                <a:latin typeface="Arial"/>
                <a:cs typeface="Arial"/>
              </a:rPr>
            </a:br>
            <a:br>
              <a:rPr lang="en-US" sz="1400" dirty="0">
                <a:latin typeface="Arial"/>
                <a:cs typeface="Arial"/>
              </a:rPr>
            </a:b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7481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1188720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334645" rIns="0" bIns="0" rtlCol="0">
            <a:spAutoFit/>
          </a:bodyPr>
          <a:lstStyle/>
          <a:p>
            <a:pPr marR="33020" algn="ctr">
              <a:lnSpc>
                <a:spcPct val="100000"/>
              </a:lnSpc>
              <a:spcBef>
                <a:spcPts val="2635"/>
              </a:spcBef>
            </a:pPr>
            <a:r>
              <a:rPr sz="2800" b="0" spc="105" dirty="0">
                <a:solidFill>
                  <a:srgbClr val="252525"/>
                </a:solidFill>
                <a:latin typeface="Gill Sans MT"/>
                <a:cs typeface="Gill Sans MT"/>
              </a:rPr>
              <a:t>TIMELINE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5355" y="2290572"/>
            <a:ext cx="8780145" cy="0"/>
          </a:xfrm>
          <a:custGeom>
            <a:avLst/>
            <a:gdLst/>
            <a:ahLst/>
            <a:cxnLst/>
            <a:rect l="l" t="t" r="r" b="b"/>
            <a:pathLst>
              <a:path w="8780145">
                <a:moveTo>
                  <a:pt x="0" y="0"/>
                </a:moveTo>
                <a:lnTo>
                  <a:pt x="8779764" y="0"/>
                </a:lnTo>
              </a:path>
            </a:pathLst>
          </a:custGeom>
          <a:ln w="12700">
            <a:solidFill>
              <a:srgbClr val="A6B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2394" y="2315462"/>
            <a:ext cx="151003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spc="-40" dirty="0">
                <a:latin typeface="Gill Sans MT"/>
                <a:cs typeface="Gill Sans MT"/>
              </a:rPr>
              <a:t>Aug.</a:t>
            </a:r>
            <a:r>
              <a:rPr sz="3400" b="1" spc="-270" dirty="0">
                <a:latin typeface="Gill Sans MT"/>
                <a:cs typeface="Gill Sans MT"/>
              </a:rPr>
              <a:t> </a:t>
            </a:r>
            <a:r>
              <a:rPr lang="en-US" sz="3400" b="1" spc="-25" dirty="0">
                <a:latin typeface="Gill Sans MT"/>
                <a:cs typeface="Gill Sans MT"/>
              </a:rPr>
              <a:t>15</a:t>
            </a:r>
            <a:endParaRPr sz="34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2837" y="2300223"/>
            <a:ext cx="403860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Arial"/>
                <a:cs typeface="Arial"/>
              </a:rPr>
              <a:t>Project</a:t>
            </a:r>
            <a:r>
              <a:rPr sz="1900" spc="-9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applications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submitted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9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CoC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99005" y="2971545"/>
            <a:ext cx="8792845" cy="46355"/>
            <a:chOff x="1699005" y="2971545"/>
            <a:chExt cx="8792845" cy="46355"/>
          </a:xfrm>
        </p:grpSpPr>
        <p:sp>
          <p:nvSpPr>
            <p:cNvPr id="7" name="object 7"/>
            <p:cNvSpPr/>
            <p:nvPr/>
          </p:nvSpPr>
          <p:spPr>
            <a:xfrm>
              <a:off x="3462527" y="2977895"/>
              <a:ext cx="7022465" cy="0"/>
            </a:xfrm>
            <a:custGeom>
              <a:avLst/>
              <a:gdLst/>
              <a:ahLst/>
              <a:cxnLst/>
              <a:rect l="l" t="t" r="r" b="b"/>
              <a:pathLst>
                <a:path w="7022465">
                  <a:moveTo>
                    <a:pt x="0" y="0"/>
                  </a:moveTo>
                  <a:lnTo>
                    <a:pt x="7022465" y="0"/>
                  </a:lnTo>
                </a:path>
              </a:pathLst>
            </a:custGeom>
            <a:ln w="12700">
              <a:solidFill>
                <a:srgbClr val="D9DF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5355" y="3011423"/>
              <a:ext cx="8780145" cy="0"/>
            </a:xfrm>
            <a:custGeom>
              <a:avLst/>
              <a:gdLst/>
              <a:ahLst/>
              <a:cxnLst/>
              <a:rect l="l" t="t" r="r" b="b"/>
              <a:pathLst>
                <a:path w="8780145">
                  <a:moveTo>
                    <a:pt x="0" y="0"/>
                  </a:moveTo>
                  <a:lnTo>
                    <a:pt x="8779764" y="0"/>
                  </a:lnTo>
                </a:path>
              </a:pathLst>
            </a:custGeom>
            <a:ln w="12700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822394" y="3034790"/>
            <a:ext cx="142621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spc="-55" dirty="0">
                <a:latin typeface="Gill Sans MT"/>
                <a:cs typeface="Gill Sans MT"/>
              </a:rPr>
              <a:t>Sep.</a:t>
            </a:r>
            <a:r>
              <a:rPr sz="3400" b="1" spc="-300" dirty="0">
                <a:latin typeface="Gill Sans MT"/>
                <a:cs typeface="Gill Sans MT"/>
              </a:rPr>
              <a:t> </a:t>
            </a:r>
            <a:r>
              <a:rPr sz="3400" b="1" spc="-25" dirty="0">
                <a:latin typeface="Gill Sans MT"/>
                <a:cs typeface="Gill Sans MT"/>
              </a:rPr>
              <a:t>12</a:t>
            </a:r>
            <a:endParaRPr sz="3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2596" y="3024123"/>
            <a:ext cx="6618605" cy="52959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 marR="5080">
              <a:lnSpc>
                <a:spcPct val="74200"/>
              </a:lnSpc>
              <a:spcBef>
                <a:spcPts val="685"/>
              </a:spcBef>
            </a:pPr>
            <a:r>
              <a:rPr sz="1900" dirty="0">
                <a:latin typeface="Arial"/>
                <a:cs typeface="Arial"/>
              </a:rPr>
              <a:t>CoC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notifies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project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applicants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about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whether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their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application </a:t>
            </a:r>
            <a:r>
              <a:rPr sz="1900" dirty="0">
                <a:latin typeface="Arial"/>
                <a:cs typeface="Arial"/>
              </a:rPr>
              <a:t>will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accepted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ranked,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rejected,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reduced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99005" y="3690873"/>
            <a:ext cx="8792845" cy="46355"/>
            <a:chOff x="1699005" y="3690873"/>
            <a:chExt cx="8792845" cy="46355"/>
          </a:xfrm>
        </p:grpSpPr>
        <p:sp>
          <p:nvSpPr>
            <p:cNvPr id="12" name="object 12"/>
            <p:cNvSpPr/>
            <p:nvPr/>
          </p:nvSpPr>
          <p:spPr>
            <a:xfrm>
              <a:off x="3462527" y="3697223"/>
              <a:ext cx="7022465" cy="0"/>
            </a:xfrm>
            <a:custGeom>
              <a:avLst/>
              <a:gdLst/>
              <a:ahLst/>
              <a:cxnLst/>
              <a:rect l="l" t="t" r="r" b="b"/>
              <a:pathLst>
                <a:path w="7022465">
                  <a:moveTo>
                    <a:pt x="0" y="0"/>
                  </a:moveTo>
                  <a:lnTo>
                    <a:pt x="7022465" y="0"/>
                  </a:lnTo>
                </a:path>
              </a:pathLst>
            </a:custGeom>
            <a:ln w="12700">
              <a:solidFill>
                <a:srgbClr val="D9DF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05355" y="3730751"/>
              <a:ext cx="8780145" cy="0"/>
            </a:xfrm>
            <a:custGeom>
              <a:avLst/>
              <a:gdLst/>
              <a:ahLst/>
              <a:cxnLst/>
              <a:rect l="l" t="t" r="r" b="b"/>
              <a:pathLst>
                <a:path w="8780145">
                  <a:moveTo>
                    <a:pt x="0" y="0"/>
                  </a:moveTo>
                  <a:lnTo>
                    <a:pt x="8779764" y="0"/>
                  </a:lnTo>
                </a:path>
              </a:pathLst>
            </a:custGeom>
            <a:ln w="12700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822394" y="3754118"/>
            <a:ext cx="142621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spc="-55" dirty="0">
                <a:latin typeface="Gill Sans MT"/>
                <a:cs typeface="Gill Sans MT"/>
              </a:rPr>
              <a:t>Sep.</a:t>
            </a:r>
            <a:r>
              <a:rPr sz="3400" b="1" spc="-300" dirty="0">
                <a:latin typeface="Gill Sans MT"/>
                <a:cs typeface="Gill Sans MT"/>
              </a:rPr>
              <a:t> </a:t>
            </a:r>
            <a:r>
              <a:rPr sz="3400" b="1" spc="-25" dirty="0">
                <a:latin typeface="Gill Sans MT"/>
                <a:cs typeface="Gill Sans MT"/>
              </a:rPr>
              <a:t>25</a:t>
            </a:r>
            <a:endParaRPr sz="34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2596" y="3743323"/>
            <a:ext cx="5666740" cy="5308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ct val="74800"/>
              </a:lnSpc>
              <a:spcBef>
                <a:spcPts val="670"/>
              </a:spcBef>
            </a:pPr>
            <a:r>
              <a:rPr sz="1900" dirty="0">
                <a:latin typeface="Arial"/>
                <a:cs typeface="Arial"/>
              </a:rPr>
              <a:t>CoC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posts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online</a:t>
            </a:r>
            <a:r>
              <a:rPr sz="1900" spc="-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all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parts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NOFO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Consolidated </a:t>
            </a:r>
            <a:r>
              <a:rPr sz="1900" dirty="0">
                <a:latin typeface="Arial"/>
                <a:cs typeface="Arial"/>
              </a:rPr>
              <a:t>Application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for</a:t>
            </a:r>
            <a:r>
              <a:rPr sz="1900" spc="-9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public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viewing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699005" y="4411726"/>
            <a:ext cx="8792845" cy="45085"/>
            <a:chOff x="1699005" y="4411726"/>
            <a:chExt cx="8792845" cy="45085"/>
          </a:xfrm>
        </p:grpSpPr>
        <p:sp>
          <p:nvSpPr>
            <p:cNvPr id="17" name="object 17"/>
            <p:cNvSpPr/>
            <p:nvPr/>
          </p:nvSpPr>
          <p:spPr>
            <a:xfrm>
              <a:off x="3462527" y="4418076"/>
              <a:ext cx="7022465" cy="0"/>
            </a:xfrm>
            <a:custGeom>
              <a:avLst/>
              <a:gdLst/>
              <a:ahLst/>
              <a:cxnLst/>
              <a:rect l="l" t="t" r="r" b="b"/>
              <a:pathLst>
                <a:path w="7022465">
                  <a:moveTo>
                    <a:pt x="0" y="0"/>
                  </a:moveTo>
                  <a:lnTo>
                    <a:pt x="7022465" y="0"/>
                  </a:lnTo>
                </a:path>
              </a:pathLst>
            </a:custGeom>
            <a:ln w="12700">
              <a:solidFill>
                <a:srgbClr val="D9DF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05355" y="4450080"/>
              <a:ext cx="8780145" cy="0"/>
            </a:xfrm>
            <a:custGeom>
              <a:avLst/>
              <a:gdLst/>
              <a:ahLst/>
              <a:cxnLst/>
              <a:rect l="l" t="t" r="r" b="b"/>
              <a:pathLst>
                <a:path w="8780145">
                  <a:moveTo>
                    <a:pt x="0" y="0"/>
                  </a:moveTo>
                  <a:lnTo>
                    <a:pt x="8779764" y="0"/>
                  </a:lnTo>
                </a:path>
              </a:pathLst>
            </a:custGeom>
            <a:ln w="12700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822394" y="4473446"/>
            <a:ext cx="142621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spc="-55" dirty="0">
                <a:latin typeface="Gill Sans MT"/>
                <a:cs typeface="Gill Sans MT"/>
              </a:rPr>
              <a:t>Sep.</a:t>
            </a:r>
            <a:r>
              <a:rPr sz="3400" b="1" spc="-300" dirty="0">
                <a:latin typeface="Gill Sans MT"/>
                <a:cs typeface="Gill Sans MT"/>
              </a:rPr>
              <a:t> </a:t>
            </a:r>
            <a:r>
              <a:rPr sz="3400" b="1" spc="-25" dirty="0">
                <a:latin typeface="Gill Sans MT"/>
                <a:cs typeface="Gill Sans MT"/>
              </a:rPr>
              <a:t>27</a:t>
            </a:r>
            <a:endParaRPr sz="3400">
              <a:latin typeface="Gill Sans MT"/>
              <a:cs typeface="Gill Sans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52837" y="4461255"/>
            <a:ext cx="385699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Arial"/>
                <a:cs typeface="Arial"/>
              </a:rPr>
              <a:t>CoC’s</a:t>
            </a:r>
            <a:r>
              <a:rPr sz="1900" spc="-8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Submission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Deadline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105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HUD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62528" y="5137403"/>
            <a:ext cx="7022465" cy="0"/>
          </a:xfrm>
          <a:custGeom>
            <a:avLst/>
            <a:gdLst/>
            <a:ahLst/>
            <a:cxnLst/>
            <a:rect l="l" t="t" r="r" b="b"/>
            <a:pathLst>
              <a:path w="7022465">
                <a:moveTo>
                  <a:pt x="0" y="0"/>
                </a:moveTo>
                <a:lnTo>
                  <a:pt x="7022465" y="0"/>
                </a:lnTo>
              </a:path>
            </a:pathLst>
          </a:custGeom>
          <a:ln w="12700">
            <a:solidFill>
              <a:srgbClr val="D9DF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pc="-25" dirty="0"/>
              <a:t>14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800" y="479933"/>
            <a:ext cx="52698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Application Process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1371600" y="1334837"/>
            <a:ext cx="9241155" cy="3898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065">
              <a:lnSpc>
                <a:spcPts val="2155"/>
              </a:lnSpc>
              <a:spcBef>
                <a:spcPts val="100"/>
              </a:spcBef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20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meet to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lang="en-US" sz="20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065">
              <a:lnSpc>
                <a:spcPts val="2155"/>
              </a:lnSpc>
              <a:spcBef>
                <a:spcPts val="100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155"/>
              </a:lnSpc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KTCOCNOFOquestions@gmail.com</a:t>
            </a:r>
            <a:r>
              <a:rPr sz="2000" spc="-5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11:59pm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Pacific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5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sz="2400" b="1" spc="-2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spc="-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155"/>
              </a:lnSpc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24840">
              <a:lnSpc>
                <a:spcPct val="100000"/>
              </a:lnSpc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one PDF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per project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, with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 table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item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 title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page: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indent="-228600">
              <a:lnSpc>
                <a:spcPct val="100000"/>
              </a:lnSpc>
              <a:buFont typeface="Times New Roman"/>
              <a:buAutoNum type="alphaLcPeriod"/>
              <a:tabLst>
                <a:tab pos="24130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Esnaps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729" indent="-240029">
              <a:lnSpc>
                <a:spcPct val="100000"/>
              </a:lnSpc>
              <a:buFont typeface="Times New Roman"/>
              <a:buAutoNum type="alphaLcPeriod"/>
              <a:tabLst>
                <a:tab pos="2527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15900">
              <a:lnSpc>
                <a:spcPct val="100000"/>
              </a:lnSpc>
              <a:buFont typeface="Times New Roman"/>
              <a:buAutoNum type="alphaLcPeriod"/>
              <a:tabLst>
                <a:tab pos="22860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letter(s),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indicating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match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729" indent="-240029">
              <a:lnSpc>
                <a:spcPct val="100000"/>
              </a:lnSpc>
              <a:buFont typeface="Times New Roman"/>
              <a:buAutoNum type="alphaLcPeriod"/>
              <a:tabLst>
                <a:tab pos="252729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renewals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20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 8/1/2022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7/31/2023.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HMIS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projects,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  <a:r>
              <a:rPr lang="en-US" sz="2000" spc="-2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800" y="479933"/>
            <a:ext cx="52698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Application Process, part II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1905000" y="1600200"/>
            <a:ext cx="9241155" cy="309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23695" indent="215900" algn="just">
              <a:lnSpc>
                <a:spcPct val="100000"/>
              </a:lnSpc>
              <a:buFont typeface="Times New Roman"/>
              <a:buAutoNum type="alphaLcPeriod" startAt="5"/>
              <a:tabLst>
                <a:tab pos="22860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e-LOCCS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showing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draws for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sz="20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recent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renewals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only–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date if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program is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15745" indent="189865" algn="just">
              <a:lnSpc>
                <a:spcPct val="100000"/>
              </a:lnSpc>
              <a:buFont typeface="Times New Roman"/>
              <a:buAutoNum type="alphaLcPeriod" startAt="5"/>
              <a:tabLst>
                <a:tab pos="20256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questions. This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knowledgeable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agency and project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application(s).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338580" indent="228600" algn="just">
              <a:lnSpc>
                <a:spcPct val="100000"/>
              </a:lnSpc>
              <a:buFont typeface="Times New Roman"/>
              <a:buAutoNum type="alphaLcPeriod" startAt="5"/>
              <a:tabLst>
                <a:tab pos="24130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consolidated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plan.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338580" algn="just">
              <a:lnSpc>
                <a:spcPct val="100000"/>
              </a:lnSpc>
              <a:tabLst>
                <a:tab pos="241300" algn="l"/>
              </a:tabLst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different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previous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KTHA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behalf.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4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775853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341630" rIns="0" bIns="0" rtlCol="0">
            <a:spAutoFit/>
          </a:bodyPr>
          <a:lstStyle/>
          <a:p>
            <a:pPr marR="29845" algn="ctr">
              <a:lnSpc>
                <a:spcPct val="100000"/>
              </a:lnSpc>
              <a:spcBef>
                <a:spcPts val="2690"/>
              </a:spcBef>
            </a:pPr>
            <a:r>
              <a:rPr lang="en-US" sz="2800" b="0" spc="80" dirty="0">
                <a:solidFill>
                  <a:srgbClr val="252525"/>
                </a:solidFill>
                <a:latin typeface="Arial"/>
                <a:cs typeface="Arial"/>
              </a:rPr>
              <a:t>Agenda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7600" y="1981200"/>
            <a:ext cx="4064318" cy="22820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95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Opening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remarks</a:t>
            </a:r>
            <a:endParaRPr sz="2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95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NOFO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overview</a:t>
            </a:r>
            <a:endParaRPr sz="2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595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Timeline</a:t>
            </a:r>
            <a:endParaRPr sz="2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Q &amp;</a:t>
            </a:r>
            <a:r>
              <a:rPr sz="2400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95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Closing</a:t>
            </a:r>
            <a:r>
              <a:rPr sz="24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remarks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6800" y="737108"/>
            <a:ext cx="45942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Application Process, continued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192337" y="1524000"/>
            <a:ext cx="7807325" cy="30675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Additional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Items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needed: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 dirty="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Submit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one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PDF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following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items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per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agency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table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contents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each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item</a:t>
            </a:r>
            <a:r>
              <a:rPr lang="en-US"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separated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title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page:</a:t>
            </a:r>
            <a:endParaRPr lang="en-US" sz="2000" spc="-2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66700" indent="-254000">
              <a:lnSpc>
                <a:spcPct val="100000"/>
              </a:lnSpc>
              <a:buFont typeface="Times New Roman"/>
              <a:buAutoNum type="alphaLcPeriod"/>
              <a:tabLst>
                <a:tab pos="266700" algn="l"/>
              </a:tabLst>
            </a:pPr>
            <a:r>
              <a:rPr sz="2000" dirty="0">
                <a:latin typeface="Times New Roman"/>
                <a:cs typeface="Times New Roman"/>
              </a:rPr>
              <a:t>Applicant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Profile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submitted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through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e-snaps</a:t>
            </a:r>
            <a:endParaRPr sz="20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Font typeface="Times New Roman"/>
              <a:buAutoNum type="alphaLcPeriod"/>
              <a:tabLst>
                <a:tab pos="280670" algn="l"/>
              </a:tabLst>
            </a:pPr>
            <a:r>
              <a:rPr sz="2000" dirty="0">
                <a:latin typeface="Times New Roman"/>
                <a:cs typeface="Times New Roman"/>
              </a:rPr>
              <a:t>Most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recent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Audit,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10" dirty="0">
                <a:latin typeface="Times New Roman"/>
                <a:cs typeface="Times New Roman"/>
              </a:rPr>
              <a:t> applicable</a:t>
            </a:r>
            <a:endParaRPr sz="2000" dirty="0">
              <a:latin typeface="Times New Roman"/>
              <a:cs typeface="Times New Roman"/>
            </a:endParaRPr>
          </a:p>
          <a:p>
            <a:pPr marL="251460" indent="-238760">
              <a:lnSpc>
                <a:spcPct val="100000"/>
              </a:lnSpc>
              <a:buFont typeface="Times New Roman"/>
              <a:buAutoNum type="alphaLcPeriod"/>
              <a:tabLst>
                <a:tab pos="251460" algn="l"/>
              </a:tabLst>
            </a:pPr>
            <a:r>
              <a:rPr sz="2000" dirty="0">
                <a:latin typeface="Times New Roman"/>
                <a:cs typeface="Times New Roman"/>
              </a:rPr>
              <a:t>Indirect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Agreement,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applicable</a:t>
            </a:r>
            <a:endParaRPr sz="2000" dirty="0">
              <a:latin typeface="Times New Roman"/>
              <a:cs typeface="Times New Roman"/>
            </a:endParaRPr>
          </a:p>
          <a:p>
            <a:pPr marL="280035" indent="-267335">
              <a:lnSpc>
                <a:spcPct val="100000"/>
              </a:lnSpc>
              <a:buFont typeface="Times New Roman"/>
              <a:buAutoNum type="alphaLcPeriod"/>
              <a:tabLst>
                <a:tab pos="280035" algn="l"/>
              </a:tabLst>
            </a:pPr>
            <a:r>
              <a:rPr sz="2000" dirty="0">
                <a:latin typeface="Times New Roman"/>
                <a:cs typeface="Times New Roman"/>
              </a:rPr>
              <a:t>501c3,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Alliance</a:t>
            </a:r>
            <a:endParaRPr sz="2000" dirty="0">
              <a:latin typeface="Times New Roman"/>
              <a:cs typeface="Times New Roman"/>
            </a:endParaRPr>
          </a:p>
          <a:p>
            <a:pPr marL="251460" indent="-238760">
              <a:lnSpc>
                <a:spcPct val="100000"/>
              </a:lnSpc>
              <a:buFont typeface="Times New Roman"/>
              <a:buAutoNum type="alphaLcPeriod"/>
              <a:tabLst>
                <a:tab pos="251460" algn="l"/>
              </a:tabLst>
            </a:pPr>
            <a:r>
              <a:rPr sz="2000" dirty="0">
                <a:latin typeface="Times New Roman"/>
                <a:cs typeface="Times New Roman"/>
              </a:rPr>
              <a:t>HUD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Monitoring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Letter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correspondence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HUD,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applicable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1188720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341630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2690"/>
              </a:spcBef>
            </a:pPr>
            <a:r>
              <a:rPr sz="2800" b="0" spc="120" dirty="0">
                <a:solidFill>
                  <a:srgbClr val="252525"/>
                </a:solidFill>
                <a:latin typeface="Arial"/>
                <a:cs typeface="Arial"/>
              </a:rPr>
              <a:t>RESOURCES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5875" y="1851150"/>
            <a:ext cx="8042909" cy="33790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75"/>
              </a:lnSpc>
              <a:spcBef>
                <a:spcPts val="100"/>
              </a:spcBef>
            </a:pPr>
            <a:r>
              <a:rPr sz="1800" b="1" spc="-35" dirty="0">
                <a:latin typeface="Arial"/>
                <a:cs typeface="Arial"/>
              </a:rPr>
              <a:t>e-</a:t>
            </a:r>
            <a:r>
              <a:rPr sz="1800" b="1" spc="-10" dirty="0">
                <a:latin typeface="Arial"/>
                <a:cs typeface="Arial"/>
              </a:rPr>
              <a:t>snaps</a:t>
            </a:r>
            <a:endParaRPr sz="1800" dirty="0">
              <a:latin typeface="Arial"/>
              <a:cs typeface="Arial"/>
            </a:endParaRPr>
          </a:p>
          <a:p>
            <a:pPr marL="755015" indent="-285115">
              <a:lnSpc>
                <a:spcPts val="2075"/>
              </a:lnSpc>
              <a:buChar char="•"/>
              <a:tabLst>
                <a:tab pos="755015" algn="l"/>
              </a:tabLst>
            </a:pPr>
            <a:r>
              <a:rPr sz="1800" dirty="0">
                <a:latin typeface="Arial"/>
                <a:cs typeface="Arial"/>
              </a:rPr>
              <a:t>CoC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Project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Applications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1800" dirty="0">
                <a:latin typeface="Arial"/>
                <a:cs typeface="Arial"/>
              </a:rPr>
              <a:t>All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recordings,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Q&amp;As,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links,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etc.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found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KTHomelessAlliance.org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800" b="1" dirty="0">
                <a:latin typeface="Arial"/>
                <a:cs typeface="Arial"/>
              </a:rPr>
              <a:t>Email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questions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to: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 dirty="0">
              <a:latin typeface="Arial"/>
              <a:cs typeface="Arial"/>
            </a:endParaRPr>
          </a:p>
          <a:p>
            <a:pPr marL="755650" marR="184785" indent="-286385">
              <a:lnSpc>
                <a:spcPct val="79500"/>
              </a:lnSpc>
              <a:buChar char="•"/>
              <a:tabLst>
                <a:tab pos="755650" algn="l"/>
              </a:tabLst>
            </a:pP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CoCNOFO@hud.gov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questions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regarding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FY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202</a:t>
            </a:r>
            <a:r>
              <a:rPr lang="en-US" sz="1800" dirty="0">
                <a:latin typeface="Arial"/>
                <a:cs typeface="Arial"/>
              </a:rPr>
              <a:t>3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CoC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Program </a:t>
            </a:r>
            <a:r>
              <a:rPr sz="1800" dirty="0">
                <a:latin typeface="Arial"/>
                <a:cs typeface="Arial"/>
              </a:rPr>
              <a:t>Competition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process;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or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750" dirty="0">
              <a:latin typeface="Arial"/>
              <a:cs typeface="Arial"/>
            </a:endParaRPr>
          </a:p>
          <a:p>
            <a:pPr marL="755650" marR="5080" indent="-286385">
              <a:lnSpc>
                <a:spcPct val="78900"/>
              </a:lnSpc>
              <a:buChar char="•"/>
              <a:tabLst>
                <a:tab pos="755650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E-snaps@hud.gov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questions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related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e-snaps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functionality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(i.e. </a:t>
            </a:r>
            <a:r>
              <a:rPr sz="1800" dirty="0">
                <a:latin typeface="Arial"/>
                <a:cs typeface="Arial"/>
              </a:rPr>
              <a:t>password,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access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application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account,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updated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Applicant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Profile,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etc.)</a:t>
            </a:r>
            <a:endParaRPr sz="1800" dirty="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1500"/>
              </a:spcBef>
              <a:buChar char="•"/>
              <a:tabLst>
                <a:tab pos="755650" algn="l"/>
              </a:tabLst>
            </a:pP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KTCOCNofoQuestions@gmail.com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pc="-25" dirty="0"/>
              <a:t>17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31898" y="965453"/>
            <a:ext cx="7729855" cy="118872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33464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2635"/>
              </a:spcBef>
            </a:pPr>
            <a:r>
              <a:rPr sz="2800" dirty="0">
                <a:solidFill>
                  <a:srgbClr val="252525"/>
                </a:solidFill>
                <a:latin typeface="Gill Sans MT"/>
                <a:cs typeface="Gill Sans MT"/>
              </a:rPr>
              <a:t>Q</a:t>
            </a:r>
            <a:r>
              <a:rPr sz="2800" spc="360" dirty="0">
                <a:solidFill>
                  <a:srgbClr val="252525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252525"/>
                </a:solidFill>
                <a:latin typeface="Gill Sans MT"/>
                <a:cs typeface="Gill Sans MT"/>
              </a:rPr>
              <a:t>&amp;</a:t>
            </a:r>
            <a:r>
              <a:rPr sz="2800" spc="80" dirty="0">
                <a:solidFill>
                  <a:srgbClr val="252525"/>
                </a:solidFill>
                <a:latin typeface="Gill Sans MT"/>
                <a:cs typeface="Gill Sans MT"/>
              </a:rPr>
              <a:t> </a:t>
            </a:r>
            <a:r>
              <a:rPr sz="2800" spc="-50" dirty="0">
                <a:solidFill>
                  <a:srgbClr val="252525"/>
                </a:solidFill>
                <a:latin typeface="Gill Sans MT"/>
                <a:cs typeface="Gill Sans MT"/>
              </a:rPr>
              <a:t>A</a:t>
            </a:r>
            <a:endParaRPr sz="2800">
              <a:latin typeface="Gill Sans MT"/>
              <a:cs typeface="Gill Sans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62327" y="2286000"/>
            <a:ext cx="8321040" cy="3924300"/>
            <a:chOff x="1862327" y="2286000"/>
            <a:chExt cx="8321040" cy="3924300"/>
          </a:xfrm>
        </p:grpSpPr>
        <p:sp>
          <p:nvSpPr>
            <p:cNvPr id="5" name="object 5"/>
            <p:cNvSpPr/>
            <p:nvPr/>
          </p:nvSpPr>
          <p:spPr>
            <a:xfrm>
              <a:off x="1862327" y="2286000"/>
              <a:ext cx="8321040" cy="3924300"/>
            </a:xfrm>
            <a:custGeom>
              <a:avLst/>
              <a:gdLst/>
              <a:ahLst/>
              <a:cxnLst/>
              <a:rect l="l" t="t" r="r" b="b"/>
              <a:pathLst>
                <a:path w="8321040" h="3924300">
                  <a:moveTo>
                    <a:pt x="8320887" y="0"/>
                  </a:moveTo>
                  <a:lnTo>
                    <a:pt x="0" y="0"/>
                  </a:lnTo>
                  <a:lnTo>
                    <a:pt x="0" y="3923690"/>
                  </a:lnTo>
                  <a:lnTo>
                    <a:pt x="8320887" y="3923690"/>
                  </a:lnTo>
                  <a:lnTo>
                    <a:pt x="8320887" y="0"/>
                  </a:lnTo>
                  <a:close/>
                </a:path>
              </a:pathLst>
            </a:custGeom>
            <a:solidFill>
              <a:srgbClr val="2583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76271" y="2548127"/>
              <a:ext cx="7693025" cy="3399790"/>
            </a:xfrm>
            <a:custGeom>
              <a:avLst/>
              <a:gdLst/>
              <a:ahLst/>
              <a:cxnLst/>
              <a:rect l="l" t="t" r="r" b="b"/>
              <a:pathLst>
                <a:path w="7693025" h="3399790">
                  <a:moveTo>
                    <a:pt x="7693012" y="0"/>
                  </a:moveTo>
                  <a:lnTo>
                    <a:pt x="0" y="0"/>
                  </a:lnTo>
                  <a:lnTo>
                    <a:pt x="0" y="3399510"/>
                  </a:lnTo>
                  <a:lnTo>
                    <a:pt x="7693012" y="3399510"/>
                  </a:lnTo>
                  <a:lnTo>
                    <a:pt x="7693012" y="0"/>
                  </a:lnTo>
                  <a:close/>
                </a:path>
              </a:pathLst>
            </a:custGeom>
            <a:solidFill>
              <a:srgbClr val="1CAC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18943" y="2584704"/>
              <a:ext cx="7607300" cy="3327400"/>
            </a:xfrm>
            <a:custGeom>
              <a:avLst/>
              <a:gdLst/>
              <a:ahLst/>
              <a:cxnLst/>
              <a:rect l="l" t="t" r="r" b="b"/>
              <a:pathLst>
                <a:path w="7607300" h="3327400">
                  <a:moveTo>
                    <a:pt x="7607300" y="0"/>
                  </a:moveTo>
                  <a:lnTo>
                    <a:pt x="0" y="0"/>
                  </a:lnTo>
                  <a:lnTo>
                    <a:pt x="0" y="3326777"/>
                  </a:lnTo>
                  <a:lnTo>
                    <a:pt x="7607300" y="3326777"/>
                  </a:lnTo>
                  <a:lnTo>
                    <a:pt x="7607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2032" y="2804159"/>
              <a:ext cx="6984491" cy="2883407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pc="-25" dirty="0"/>
              <a:t>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9800" y="3020186"/>
            <a:ext cx="2775585" cy="7219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19100" marR="5080" indent="-407034">
              <a:lnSpc>
                <a:spcPts val="2600"/>
              </a:lnSpc>
              <a:spcBef>
                <a:spcPts val="420"/>
              </a:spcBef>
              <a:tabLst>
                <a:tab pos="1237615" algn="l"/>
              </a:tabLst>
            </a:pP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LOCAL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FUNDING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PRIORITIES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15711" y="0"/>
            <a:ext cx="6876415" cy="6858000"/>
          </a:xfrm>
          <a:custGeom>
            <a:avLst/>
            <a:gdLst/>
            <a:ahLst/>
            <a:cxnLst/>
            <a:rect l="l" t="t" r="r" b="b"/>
            <a:pathLst>
              <a:path w="6876415" h="6858000">
                <a:moveTo>
                  <a:pt x="6876173" y="0"/>
                </a:moveTo>
                <a:lnTo>
                  <a:pt x="0" y="0"/>
                </a:lnTo>
                <a:lnTo>
                  <a:pt x="0" y="6858000"/>
                </a:lnTo>
                <a:lnTo>
                  <a:pt x="6876173" y="6858000"/>
                </a:lnTo>
                <a:lnTo>
                  <a:pt x="687617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7412" y="1115058"/>
            <a:ext cx="4309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1)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Maximize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mainstream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benefits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7412" y="1384554"/>
            <a:ext cx="4921885" cy="364651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95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latin typeface="Arial"/>
                <a:cs typeface="Arial"/>
              </a:rPr>
              <a:t>Coordinate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enroll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participants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healthcare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994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latin typeface="Arial"/>
                <a:cs typeface="Arial"/>
              </a:rPr>
              <a:t>Help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participants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understand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services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900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latin typeface="Arial"/>
                <a:cs typeface="Arial"/>
              </a:rPr>
              <a:t>Secure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funding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services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800" b="1" dirty="0">
                <a:latin typeface="Arial"/>
                <a:cs typeface="Arial"/>
              </a:rPr>
              <a:t>2)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Work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remove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barriers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local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resources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90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latin typeface="Arial"/>
                <a:cs typeface="Arial"/>
              </a:rPr>
              <a:t>Prioritize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those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most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need</a:t>
            </a:r>
            <a:endParaRPr sz="18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900"/>
              </a:spcBef>
              <a:buClr>
                <a:srgbClr val="4189B3"/>
              </a:buClr>
              <a:buChar char="•"/>
              <a:tabLst>
                <a:tab pos="240665" algn="l"/>
              </a:tabLst>
            </a:pPr>
            <a:r>
              <a:rPr sz="1800" dirty="0">
                <a:latin typeface="Arial"/>
                <a:cs typeface="Arial"/>
              </a:rPr>
              <a:t>Participate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in:</a:t>
            </a:r>
            <a:endParaRPr sz="1800" dirty="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1010"/>
              </a:spcBef>
              <a:buClr>
                <a:srgbClr val="4189B3"/>
              </a:buClr>
              <a:buChar char="•"/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No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Wrong </a:t>
            </a:r>
            <a:r>
              <a:rPr sz="1800" spc="-20" dirty="0">
                <a:latin typeface="Arial"/>
                <a:cs typeface="Arial"/>
              </a:rPr>
              <a:t>Door</a:t>
            </a:r>
            <a:endParaRPr sz="1800" dirty="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900"/>
              </a:spcBef>
              <a:buClr>
                <a:srgbClr val="4189B3"/>
              </a:buClr>
              <a:buChar char="•"/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Coordinated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Entry</a:t>
            </a:r>
            <a:endParaRPr sz="1800" dirty="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1090"/>
              </a:spcBef>
              <a:buClr>
                <a:srgbClr val="4189B3"/>
              </a:buClr>
              <a:buChar char="•"/>
              <a:tabLst>
                <a:tab pos="469265" algn="l"/>
              </a:tabLst>
            </a:pPr>
            <a:r>
              <a:rPr lang="en-US" sz="1800" spc="-10" dirty="0">
                <a:latin typeface="Arial"/>
                <a:cs typeface="Arial"/>
              </a:rPr>
              <a:t>Vulnerability </a:t>
            </a:r>
            <a:r>
              <a:rPr sz="1800" spc="-10" dirty="0">
                <a:latin typeface="Arial"/>
                <a:cs typeface="Arial"/>
              </a:rPr>
              <a:t>Assessment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18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2989" y="1133094"/>
            <a:ext cx="10067290" cy="4736465"/>
          </a:xfrm>
          <a:custGeom>
            <a:avLst/>
            <a:gdLst/>
            <a:ahLst/>
            <a:cxnLst/>
            <a:rect l="l" t="t" r="r" b="b"/>
            <a:pathLst>
              <a:path w="10067290" h="4736465">
                <a:moveTo>
                  <a:pt x="0" y="0"/>
                </a:moveTo>
                <a:lnTo>
                  <a:pt x="10067163" y="0"/>
                </a:lnTo>
                <a:lnTo>
                  <a:pt x="10067163" y="4736084"/>
                </a:lnTo>
                <a:lnTo>
                  <a:pt x="0" y="4736084"/>
                </a:lnTo>
                <a:lnTo>
                  <a:pt x="0" y="0"/>
                </a:lnTo>
                <a:close/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508000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220979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739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HUD</a:t>
            </a:r>
            <a:r>
              <a:rPr sz="1800" spc="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CoC</a:t>
            </a:r>
            <a:r>
              <a:rPr sz="1800" spc="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45" dirty="0">
                <a:solidFill>
                  <a:srgbClr val="FFFFFF"/>
                </a:solidFill>
                <a:latin typeface="Arial"/>
                <a:cs typeface="Arial"/>
              </a:rPr>
              <a:t>Policy</a:t>
            </a:r>
            <a:r>
              <a:rPr sz="1800" spc="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Priorities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49680" y="1319783"/>
            <a:ext cx="9692640" cy="422423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ts val="1570"/>
              </a:lnSpc>
            </a:pPr>
            <a:endParaRPr lang="en-US" sz="1800" dirty="0">
              <a:latin typeface="Calibri"/>
              <a:cs typeface="Calibri"/>
            </a:endParaRPr>
          </a:p>
          <a:p>
            <a:pPr marL="85090">
              <a:lnSpc>
                <a:spcPts val="1570"/>
              </a:lnSpc>
            </a:pPr>
            <a:endParaRPr lang="en-US" sz="1800" dirty="0">
              <a:latin typeface="Calibri"/>
              <a:cs typeface="Calibri"/>
            </a:endParaRPr>
          </a:p>
          <a:p>
            <a:pPr marL="85090">
              <a:lnSpc>
                <a:spcPts val="1570"/>
              </a:lnSpc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five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goals of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FY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2022-</a:t>
            </a:r>
            <a:r>
              <a:rPr sz="1800" b="1" dirty="0">
                <a:latin typeface="Calibri"/>
                <a:cs typeface="Calibri"/>
              </a:rPr>
              <a:t>2026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Strategic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Plan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present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vision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what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hope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to</a:t>
            </a:r>
            <a:endParaRPr sz="1800" dirty="0">
              <a:latin typeface="Calibri"/>
              <a:cs typeface="Calibri"/>
            </a:endParaRPr>
          </a:p>
          <a:p>
            <a:pPr marL="85090">
              <a:lnSpc>
                <a:spcPct val="100000"/>
              </a:lnSpc>
              <a:spcBef>
                <a:spcPts val="20"/>
              </a:spcBef>
            </a:pPr>
            <a:r>
              <a:rPr sz="1800" dirty="0">
                <a:latin typeface="Calibri"/>
                <a:cs typeface="Calibri"/>
              </a:rPr>
              <a:t>accomplish,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strategies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accomplish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those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objectives,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indicators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success.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Calibri"/>
              <a:cs typeface="Calibri"/>
            </a:endParaRPr>
          </a:p>
          <a:p>
            <a:pPr marL="589915" indent="-156210">
              <a:lnSpc>
                <a:spcPct val="100000"/>
              </a:lnSpc>
              <a:buFont typeface="Arial"/>
              <a:buChar char="•"/>
              <a:tabLst>
                <a:tab pos="589915" algn="l"/>
              </a:tabLst>
            </a:pPr>
            <a:r>
              <a:rPr sz="1800" dirty="0">
                <a:latin typeface="Calibri"/>
                <a:cs typeface="Calibri"/>
              </a:rPr>
              <a:t>Strategic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Goal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1: Support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Underserved</a:t>
            </a:r>
            <a:r>
              <a:rPr sz="1800" spc="-10" dirty="0">
                <a:latin typeface="Calibri"/>
                <a:cs typeface="Calibri"/>
              </a:rPr>
              <a:t> Communities</a:t>
            </a:r>
            <a:endParaRPr sz="1800" dirty="0">
              <a:latin typeface="Calibri"/>
              <a:cs typeface="Calibri"/>
            </a:endParaRPr>
          </a:p>
          <a:p>
            <a:pPr marL="589915" indent="-15621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589915" algn="l"/>
              </a:tabLst>
            </a:pPr>
            <a:r>
              <a:rPr sz="1800" dirty="0">
                <a:latin typeface="Calibri"/>
                <a:cs typeface="Calibri"/>
              </a:rPr>
              <a:t>Strategic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Goal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2: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Ensure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Access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 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Increase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Production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Affordable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Housing</a:t>
            </a:r>
            <a:endParaRPr sz="1800" dirty="0">
              <a:latin typeface="Calibri"/>
              <a:cs typeface="Calibri"/>
            </a:endParaRPr>
          </a:p>
          <a:p>
            <a:pPr marL="589915" indent="-15621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589915" algn="l"/>
              </a:tabLst>
            </a:pPr>
            <a:r>
              <a:rPr sz="1800" dirty="0">
                <a:latin typeface="Calibri"/>
                <a:cs typeface="Calibri"/>
              </a:rPr>
              <a:t>Strategic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Goal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3: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Promote</a:t>
            </a:r>
            <a:r>
              <a:rPr sz="1800" spc="-10" dirty="0">
                <a:latin typeface="Calibri"/>
                <a:cs typeface="Calibri"/>
              </a:rPr>
              <a:t> Homeownership</a:t>
            </a:r>
            <a:endParaRPr sz="1800" dirty="0">
              <a:latin typeface="Calibri"/>
              <a:cs typeface="Calibri"/>
            </a:endParaRPr>
          </a:p>
          <a:p>
            <a:pPr marL="589915" indent="-15621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589915" algn="l"/>
              </a:tabLst>
            </a:pPr>
            <a:r>
              <a:rPr sz="1800" dirty="0">
                <a:latin typeface="Calibri"/>
                <a:cs typeface="Calibri"/>
              </a:rPr>
              <a:t>Strategic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Goal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4: Advance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Sustainable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Communities</a:t>
            </a:r>
            <a:endParaRPr sz="1800" dirty="0">
              <a:latin typeface="Calibri"/>
              <a:cs typeface="Calibri"/>
            </a:endParaRPr>
          </a:p>
          <a:p>
            <a:pPr marL="589915" indent="-15621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589915" algn="l"/>
              </a:tabLst>
            </a:pPr>
            <a:r>
              <a:rPr sz="1800" dirty="0">
                <a:latin typeface="Calibri"/>
                <a:cs typeface="Calibri"/>
              </a:rPr>
              <a:t>Strategic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Goal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5: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Strengthen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HUD’s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Internal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Capacity</a:t>
            </a:r>
            <a:endParaRPr lang="en-US" sz="1800" spc="-10" dirty="0">
              <a:latin typeface="Calibri"/>
              <a:cs typeface="Calibri"/>
            </a:endParaRPr>
          </a:p>
          <a:p>
            <a:pPr marL="589915" indent="-15621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589915" algn="l"/>
              </a:tabLst>
            </a:pPr>
            <a:endParaRPr lang="en-US" spc="-10" dirty="0">
              <a:latin typeface="Calibri"/>
              <a:cs typeface="Calibri"/>
            </a:endParaRPr>
          </a:p>
          <a:p>
            <a:pPr marL="589915" indent="-15621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589915" algn="l"/>
              </a:tabLst>
            </a:pPr>
            <a:endParaRPr lang="en-US" sz="1800" spc="-10" dirty="0">
              <a:latin typeface="Calibri"/>
              <a:cs typeface="Calibri"/>
            </a:endParaRPr>
          </a:p>
          <a:p>
            <a:pPr marL="433705">
              <a:lnSpc>
                <a:spcPct val="100000"/>
              </a:lnSpc>
              <a:spcBef>
                <a:spcPts val="620"/>
              </a:spcBef>
              <a:tabLst>
                <a:tab pos="589915" algn="l"/>
              </a:tabLst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1188720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1934210" marR="1952625" indent="62230">
              <a:lnSpc>
                <a:spcPts val="3000"/>
              </a:lnSpc>
              <a:spcBef>
                <a:spcPts val="1505"/>
              </a:spcBef>
              <a:tabLst>
                <a:tab pos="3493770" algn="l"/>
                <a:tab pos="3834765" algn="l"/>
              </a:tabLst>
            </a:pPr>
            <a:r>
              <a:rPr sz="2800" b="0" spc="75" dirty="0">
                <a:solidFill>
                  <a:srgbClr val="252525"/>
                </a:solidFill>
                <a:latin typeface="Arial"/>
                <a:cs typeface="Arial"/>
              </a:rPr>
              <a:t>KTCOC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105" dirty="0">
                <a:solidFill>
                  <a:srgbClr val="252525"/>
                </a:solidFill>
                <a:latin typeface="Arial"/>
                <a:cs typeface="Arial"/>
              </a:rPr>
              <a:t>ESTIMATED </a:t>
            </a:r>
            <a:r>
              <a:rPr sz="2800" b="0" spc="110" dirty="0">
                <a:solidFill>
                  <a:srgbClr val="252525"/>
                </a:solidFill>
                <a:latin typeface="Arial"/>
                <a:cs typeface="Arial"/>
              </a:rPr>
              <a:t>FUNDING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145" dirty="0">
                <a:solidFill>
                  <a:srgbClr val="252525"/>
                </a:solidFill>
                <a:latin typeface="Arial"/>
                <a:cs typeface="Arial"/>
              </a:rPr>
              <a:t>AMOUNTS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63852" y="1879163"/>
          <a:ext cx="9065260" cy="963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4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17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Tier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CoC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Bonus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DV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Bonus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$2,603,737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>
                        <a:alpha val="47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$2,421,475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>
                        <a:alpha val="47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$205,558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>
                        <a:alpha val="4784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Gill Sans MT"/>
                          <a:cs typeface="Gill Sans MT"/>
                        </a:rPr>
                        <a:t>$293,654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71612E">
                        <a:alpha val="4784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654783" y="3105403"/>
            <a:ext cx="880681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100"/>
              </a:spcBef>
              <a:buChar char="•"/>
              <a:tabLst>
                <a:tab pos="297180" algn="l"/>
              </a:tabLst>
            </a:pPr>
            <a:r>
              <a:rPr sz="1800" dirty="0">
                <a:latin typeface="Arial"/>
                <a:cs typeface="Arial"/>
              </a:rPr>
              <a:t>Tier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equal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95%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combined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ARD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amounts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(Annual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Renewal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Demand)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9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7180" algn="l"/>
              </a:tabLst>
            </a:pPr>
            <a:r>
              <a:rPr sz="1800" dirty="0">
                <a:latin typeface="Arial"/>
                <a:cs typeface="Arial"/>
              </a:rPr>
              <a:t>Tier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II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difference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between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Tier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maximum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amount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CoC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apply</a:t>
            </a:r>
            <a:r>
              <a:rPr sz="1800" spc="-25" dirty="0">
                <a:latin typeface="Arial"/>
                <a:cs typeface="Arial"/>
              </a:rPr>
              <a:t> for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900">
              <a:latin typeface="Arial"/>
              <a:cs typeface="Arial"/>
            </a:endParaRPr>
          </a:p>
          <a:p>
            <a:pPr marL="297180" indent="-284480">
              <a:lnSpc>
                <a:spcPts val="2130"/>
              </a:lnSpc>
              <a:buChar char="•"/>
              <a:tabLst>
                <a:tab pos="297180" algn="l"/>
              </a:tabLst>
            </a:pPr>
            <a:r>
              <a:rPr sz="1800" dirty="0">
                <a:latin typeface="Arial"/>
                <a:cs typeface="Arial"/>
              </a:rPr>
              <a:t>Additional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potential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funding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includes:</a:t>
            </a:r>
            <a:endParaRPr sz="1800">
              <a:latin typeface="Arial"/>
              <a:cs typeface="Arial"/>
            </a:endParaRPr>
          </a:p>
          <a:p>
            <a:pPr marL="754380" lvl="1" indent="-284480">
              <a:lnSpc>
                <a:spcPts val="2100"/>
              </a:lnSpc>
              <a:buChar char="•"/>
              <a:tabLst>
                <a:tab pos="754380" algn="l"/>
              </a:tabLst>
            </a:pPr>
            <a:r>
              <a:rPr sz="1800" dirty="0">
                <a:latin typeface="Arial"/>
                <a:cs typeface="Arial"/>
              </a:rPr>
              <a:t>PPRN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$332,803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any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type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new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project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expansion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projects</a:t>
            </a:r>
            <a:endParaRPr sz="1800">
              <a:latin typeface="Arial"/>
              <a:cs typeface="Arial"/>
            </a:endParaRPr>
          </a:p>
          <a:p>
            <a:pPr marL="754380" lvl="1" indent="-284480">
              <a:lnSpc>
                <a:spcPts val="2130"/>
              </a:lnSpc>
              <a:buChar char="•"/>
              <a:tabLst>
                <a:tab pos="754380" algn="l"/>
              </a:tabLst>
            </a:pPr>
            <a:r>
              <a:rPr sz="1800" dirty="0">
                <a:latin typeface="Arial"/>
                <a:cs typeface="Arial"/>
              </a:rPr>
              <a:t>CoC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Planning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$146,827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1188720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341630" rIns="0" bIns="0" rtlCol="0">
            <a:spAutoFit/>
          </a:bodyPr>
          <a:lstStyle/>
          <a:p>
            <a:pPr marR="16510" algn="ctr">
              <a:lnSpc>
                <a:spcPct val="100000"/>
              </a:lnSpc>
              <a:spcBef>
                <a:spcPts val="2690"/>
              </a:spcBef>
              <a:tabLst>
                <a:tab pos="1612265" algn="l"/>
                <a:tab pos="2632710" algn="l"/>
                <a:tab pos="3658235" algn="l"/>
              </a:tabLst>
            </a:pPr>
            <a:r>
              <a:rPr sz="2800" b="0" spc="55" dirty="0">
                <a:solidFill>
                  <a:srgbClr val="252525"/>
                </a:solidFill>
                <a:latin typeface="Arial"/>
                <a:cs typeface="Arial"/>
              </a:rPr>
              <a:t>WHAT’S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35" dirty="0">
                <a:solidFill>
                  <a:srgbClr val="252525"/>
                </a:solidFill>
                <a:latin typeface="Arial"/>
                <a:cs typeface="Arial"/>
              </a:rPr>
              <a:t>NEW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65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105" dirty="0">
                <a:solidFill>
                  <a:srgbClr val="252525"/>
                </a:solidFill>
                <a:latin typeface="Arial"/>
                <a:cs typeface="Arial"/>
              </a:rPr>
              <a:t>YEAR?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84068" y="1762750"/>
            <a:ext cx="8689975" cy="3749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>
              <a:lnSpc>
                <a:spcPts val="187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Affirmatively Furthering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Fair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Housing</a:t>
            </a:r>
            <a:endParaRPr sz="1800" dirty="0">
              <a:latin typeface="Arial"/>
              <a:cs typeface="Arial"/>
            </a:endParaRPr>
          </a:p>
          <a:p>
            <a:pPr marL="450215">
              <a:lnSpc>
                <a:spcPts val="1870"/>
              </a:lnSpc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https://www.hud.gov/affh</a:t>
            </a:r>
            <a:endParaRPr lang="en-US" u="sng" spc="-10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450215">
              <a:lnSpc>
                <a:spcPts val="1870"/>
              </a:lnSpc>
            </a:pP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TEN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WORD</a:t>
            </a:r>
            <a:r>
              <a:rPr lang="en-US" b="1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WHY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IS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AFFH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IMPORTANT?</a:t>
            </a:r>
            <a:endParaRPr sz="1800" dirty="0">
              <a:latin typeface="Arial"/>
              <a:cs typeface="Arial"/>
            </a:endParaRPr>
          </a:p>
          <a:p>
            <a:pPr marL="45021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CRITICAL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TOOL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AGAINST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HOUSING DISCRIMINATION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450215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SEGREGATION.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required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tell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how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organization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project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do </a:t>
            </a:r>
            <a:r>
              <a:rPr sz="1800" spc="-10" dirty="0">
                <a:latin typeface="Arial"/>
                <a:cs typeface="Arial"/>
              </a:rPr>
              <a:t>this.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800" b="1" dirty="0">
                <a:latin typeface="Arial"/>
                <a:cs typeface="Arial"/>
              </a:rPr>
              <a:t>Certification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Consistency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with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Consolidated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Plan</a:t>
            </a:r>
            <a:endParaRPr sz="1800" dirty="0">
              <a:latin typeface="Arial"/>
              <a:cs typeface="Arial"/>
            </a:endParaRPr>
          </a:p>
          <a:p>
            <a:pPr marL="450215">
              <a:lnSpc>
                <a:spcPct val="100000"/>
              </a:lnSpc>
              <a:spcBef>
                <a:spcPts val="645"/>
              </a:spcBef>
            </a:pPr>
            <a:r>
              <a:rPr sz="1800" dirty="0">
                <a:latin typeface="Arial"/>
                <a:cs typeface="Arial"/>
              </a:rPr>
              <a:t>This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year each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project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required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25" dirty="0">
                <a:latin typeface="Arial"/>
                <a:cs typeface="Arial"/>
              </a:rPr>
              <a:t>!</a:t>
            </a:r>
            <a:r>
              <a:rPr lang="en-US" sz="1800" spc="-25" dirty="0">
                <a:latin typeface="Arial"/>
                <a:cs typeface="Arial"/>
              </a:rPr>
              <a:t> </a:t>
            </a:r>
            <a:r>
              <a:rPr lang="en-US" sz="1800" b="1" spc="-25" dirty="0">
                <a:latin typeface="Arial"/>
                <a:cs typeface="Arial"/>
              </a:rPr>
              <a:t>HUD</a:t>
            </a:r>
            <a:r>
              <a:rPr lang="en-US" sz="1800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FORM</a:t>
            </a:r>
            <a:r>
              <a:rPr sz="1800" b="1" spc="-20" dirty="0">
                <a:latin typeface="Arial"/>
                <a:cs typeface="Arial"/>
              </a:rPr>
              <a:t> 2991</a:t>
            </a:r>
            <a:endParaRPr sz="1800" dirty="0">
              <a:latin typeface="Arial"/>
              <a:cs typeface="Arial"/>
            </a:endParaRPr>
          </a:p>
          <a:p>
            <a:pPr marL="793115" indent="-34290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793115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City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Hanford: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Sandra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Lerma: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slerma@cityofhandfordca.com</a:t>
            </a:r>
            <a:endParaRPr sz="1800" dirty="0">
              <a:latin typeface="Calibri"/>
              <a:cs typeface="Calibri"/>
            </a:endParaRPr>
          </a:p>
          <a:p>
            <a:pPr marL="793115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93115" algn="l"/>
              </a:tabLst>
            </a:pPr>
            <a:r>
              <a:rPr sz="1800" dirty="0">
                <a:latin typeface="Calibri"/>
                <a:cs typeface="Calibri"/>
              </a:rPr>
              <a:t>City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Visalia: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Margie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Perez: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4"/>
              </a:rPr>
              <a:t>Margie.perez@visalia.city</a:t>
            </a:r>
            <a:endParaRPr sz="1800" dirty="0">
              <a:latin typeface="Calibri"/>
              <a:cs typeface="Calibri"/>
            </a:endParaRPr>
          </a:p>
          <a:p>
            <a:pPr marL="735965" marR="1655445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93115" algn="l"/>
              </a:tabLst>
            </a:pPr>
            <a:r>
              <a:rPr sz="1800" dirty="0">
                <a:latin typeface="Calibri"/>
                <a:cs typeface="Calibri"/>
              </a:rPr>
              <a:t>City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Porterville: Claudia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Calderon: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5"/>
              </a:rPr>
              <a:t>ccalderon@ci.porterville.ca.us</a:t>
            </a:r>
            <a:endParaRPr lang="en-US" u="sng" spc="-10" dirty="0">
              <a:uFill>
                <a:solidFill>
                  <a:srgbClr val="000000"/>
                </a:solidFill>
              </a:uFill>
              <a:latin typeface="Calibri"/>
              <a:cs typeface="Calibri"/>
            </a:endParaRPr>
          </a:p>
          <a:p>
            <a:pPr marL="735965" marR="1655445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93115" algn="l"/>
              </a:tabLst>
            </a:pPr>
            <a:r>
              <a:rPr sz="1800" dirty="0">
                <a:latin typeface="Calibri"/>
                <a:cs typeface="Calibri"/>
              </a:rPr>
              <a:t>City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Tulare: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Alexis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Costales: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  <a:hlinkClick r:id="rId6"/>
              </a:rPr>
              <a:t>acostales@tulare.ca.gov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064C3-4F96-5B35-11DA-1E894054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8FB9C3-9DA8-5760-36FB-6A951575A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1" y="533400"/>
            <a:ext cx="6027854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5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898" y="468630"/>
            <a:ext cx="7729855" cy="1188720"/>
          </a:xfrm>
          <a:prstGeom prst="rect">
            <a:avLst/>
          </a:prstGeom>
          <a:ln w="31750">
            <a:solidFill>
              <a:srgbClr val="404040"/>
            </a:solidFill>
          </a:ln>
        </p:spPr>
        <p:txBody>
          <a:bodyPr vert="horz" wrap="square" lIns="0" tIns="341630" rIns="0" bIns="0" rtlCol="0">
            <a:spAutoFit/>
          </a:bodyPr>
          <a:lstStyle/>
          <a:p>
            <a:pPr marR="32384" algn="ctr">
              <a:lnSpc>
                <a:spcPct val="100000"/>
              </a:lnSpc>
              <a:spcBef>
                <a:spcPts val="2690"/>
              </a:spcBef>
              <a:tabLst>
                <a:tab pos="1292225" algn="l"/>
                <a:tab pos="2319020" algn="l"/>
              </a:tabLst>
            </a:pPr>
            <a:r>
              <a:rPr sz="2800" b="0" spc="5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-25" dirty="0">
                <a:solidFill>
                  <a:srgbClr val="252525"/>
                </a:solidFill>
                <a:latin typeface="Arial"/>
                <a:cs typeface="Arial"/>
              </a:rPr>
              <a:t>NEW</a:t>
            </a:r>
            <a:r>
              <a:rPr sz="2800" b="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800" b="0" spc="95" dirty="0">
                <a:solidFill>
                  <a:srgbClr val="252525"/>
                </a:solidFill>
                <a:latin typeface="Arial"/>
                <a:cs typeface="Arial"/>
              </a:rPr>
              <a:t>CHANGES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0131" y="1718435"/>
            <a:ext cx="8776335" cy="368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ts val="2155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DV-</a:t>
            </a:r>
            <a:r>
              <a:rPr sz="1800" b="1" dirty="0">
                <a:latin typeface="Arial"/>
                <a:cs typeface="Arial"/>
              </a:rPr>
              <a:t>BASED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REVISED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DEFINITION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HOMELESSNESS</a:t>
            </a:r>
            <a:endParaRPr sz="1800" dirty="0">
              <a:latin typeface="Arial"/>
              <a:cs typeface="Arial"/>
            </a:endParaRPr>
          </a:p>
          <a:p>
            <a:pPr marL="12700" marR="944880">
              <a:lnSpc>
                <a:spcPts val="2160"/>
              </a:lnSpc>
              <a:spcBef>
                <a:spcPts val="65"/>
              </a:spcBef>
            </a:pPr>
            <a:r>
              <a:rPr sz="1800" dirty="0">
                <a:latin typeface="Times New Roman"/>
                <a:cs typeface="Times New Roman"/>
              </a:rPr>
              <a:t>DOMESTIC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VIOLENCE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DANGEROUS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LIFE-THREATENING CONDITIONS</a:t>
            </a:r>
            <a:endParaRPr lang="en-US" sz="1800" spc="-10" dirty="0">
              <a:latin typeface="Times New Roman"/>
              <a:cs typeface="Times New Roman"/>
            </a:endParaRPr>
          </a:p>
          <a:p>
            <a:pPr marL="12700" marR="944880">
              <a:lnSpc>
                <a:spcPts val="2160"/>
              </a:lnSpc>
              <a:spcBef>
                <a:spcPts val="65"/>
              </a:spcBef>
            </a:pPr>
            <a:endParaRPr lang="en-US" sz="1800" spc="-10" dirty="0">
              <a:latin typeface="Times New Roman"/>
              <a:cs typeface="Times New Roman"/>
            </a:endParaRPr>
          </a:p>
          <a:p>
            <a:pPr marL="12700" marR="944880" algn="ctr">
              <a:lnSpc>
                <a:spcPts val="2160"/>
              </a:lnSpc>
              <a:spcBef>
                <a:spcPts val="65"/>
              </a:spcBef>
            </a:pPr>
            <a:r>
              <a:rPr lang="en-US" sz="1800" i="1" dirty="0">
                <a:latin typeface="Times New Roman"/>
                <a:cs typeface="Times New Roman"/>
              </a:rPr>
              <a:t>This</a:t>
            </a:r>
            <a:r>
              <a:rPr lang="en-US" sz="1800" i="1" spc="-2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means individuals</a:t>
            </a:r>
            <a:r>
              <a:rPr lang="en-US" sz="1800" i="1" spc="-2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fleeing</a:t>
            </a:r>
            <a:r>
              <a:rPr lang="en-US" sz="1800" i="1" spc="-2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or</a:t>
            </a:r>
            <a:r>
              <a:rPr lang="en-US" sz="1800" i="1" spc="5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attempting</a:t>
            </a:r>
            <a:r>
              <a:rPr lang="en-US" sz="1800" i="1" spc="-15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to</a:t>
            </a:r>
            <a:r>
              <a:rPr lang="en-US" sz="1800" i="1" spc="-1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flee</a:t>
            </a:r>
            <a:r>
              <a:rPr lang="en-US" sz="1800" i="1" spc="-5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due to</a:t>
            </a:r>
            <a:r>
              <a:rPr lang="en-US" sz="1800" i="1" spc="-1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domestic</a:t>
            </a:r>
            <a:r>
              <a:rPr lang="en-US" sz="1800" i="1" spc="-5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violence</a:t>
            </a:r>
            <a:r>
              <a:rPr lang="en-US" sz="1800" i="1" spc="-1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no</a:t>
            </a:r>
            <a:r>
              <a:rPr lang="en-US" sz="1800" i="1" spc="5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longer</a:t>
            </a:r>
            <a:r>
              <a:rPr lang="en-US" sz="1800" i="1" spc="-3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have </a:t>
            </a:r>
            <a:r>
              <a:rPr lang="en-US" sz="1800" i="1" spc="-25" dirty="0">
                <a:latin typeface="Times New Roman"/>
                <a:cs typeface="Times New Roman"/>
              </a:rPr>
              <a:t>to </a:t>
            </a:r>
            <a:r>
              <a:rPr lang="en-US" sz="1800" i="1" dirty="0">
                <a:latin typeface="Times New Roman"/>
                <a:cs typeface="Times New Roman"/>
              </a:rPr>
              <a:t>be</a:t>
            </a:r>
            <a:r>
              <a:rPr lang="en-US" sz="1800" i="1" spc="-10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classified</a:t>
            </a:r>
            <a:r>
              <a:rPr lang="en-US" sz="1800" i="1" spc="-15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as</a:t>
            </a:r>
            <a:r>
              <a:rPr lang="en-US" sz="1800" i="1" spc="5" dirty="0">
                <a:latin typeface="Times New Roman"/>
                <a:cs typeface="Times New Roman"/>
              </a:rPr>
              <a:t> </a:t>
            </a:r>
            <a:r>
              <a:rPr lang="en-US" sz="1800" i="1" dirty="0">
                <a:latin typeface="Times New Roman"/>
                <a:cs typeface="Times New Roman"/>
              </a:rPr>
              <a:t>chronically</a:t>
            </a:r>
            <a:r>
              <a:rPr lang="en-US" sz="1800" i="1" spc="-20" dirty="0">
                <a:latin typeface="Times New Roman"/>
                <a:cs typeface="Times New Roman"/>
              </a:rPr>
              <a:t> </a:t>
            </a:r>
            <a:r>
              <a:rPr lang="en-US" sz="1800" i="1" spc="-10" dirty="0">
                <a:latin typeface="Times New Roman"/>
                <a:cs typeface="Times New Roman"/>
              </a:rPr>
              <a:t>homeless.</a:t>
            </a:r>
            <a:endParaRPr lang="en-US" sz="1800" i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Notwithstanding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provision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section,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Secretary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shall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consider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homeless </a:t>
            </a:r>
            <a:r>
              <a:rPr sz="1800" dirty="0">
                <a:latin typeface="Times New Roman"/>
                <a:cs typeface="Times New Roman"/>
              </a:rPr>
              <a:t>any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individual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family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fleeing,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attempting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flee,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domestic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violence,</a:t>
            </a:r>
            <a:r>
              <a:rPr sz="1800" spc="-10" dirty="0">
                <a:latin typeface="Times New Roman"/>
                <a:cs typeface="Times New Roman"/>
              </a:rPr>
              <a:t> dating </a:t>
            </a:r>
            <a:r>
              <a:rPr sz="1800" dirty="0">
                <a:latin typeface="Times New Roman"/>
                <a:cs typeface="Times New Roman"/>
              </a:rPr>
              <a:t>violence,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sexual assault, stalking,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dangerous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life-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threatening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conditions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individual's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family's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current housing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situation,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including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where the health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safety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children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are jeopardized,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have no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 residence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lack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resources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support </a:t>
            </a:r>
            <a:r>
              <a:rPr sz="1800" dirty="0">
                <a:latin typeface="Times New Roman"/>
                <a:cs typeface="Times New Roman"/>
              </a:rPr>
              <a:t>networks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obtain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permanent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housing.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59438" y="621792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182879" y="0"/>
                </a:moveTo>
                <a:lnTo>
                  <a:pt x="134264" y="6527"/>
                </a:lnTo>
                <a:lnTo>
                  <a:pt x="90576" y="24968"/>
                </a:lnTo>
                <a:lnTo>
                  <a:pt x="53568" y="53568"/>
                </a:lnTo>
                <a:lnTo>
                  <a:pt x="24968" y="90576"/>
                </a:lnTo>
                <a:lnTo>
                  <a:pt x="6527" y="134264"/>
                </a:lnTo>
                <a:lnTo>
                  <a:pt x="0" y="182879"/>
                </a:lnTo>
                <a:lnTo>
                  <a:pt x="6527" y="231495"/>
                </a:lnTo>
                <a:lnTo>
                  <a:pt x="24968" y="275183"/>
                </a:lnTo>
                <a:lnTo>
                  <a:pt x="53568" y="312191"/>
                </a:lnTo>
                <a:lnTo>
                  <a:pt x="90576" y="340791"/>
                </a:lnTo>
                <a:lnTo>
                  <a:pt x="134264" y="359232"/>
                </a:lnTo>
                <a:lnTo>
                  <a:pt x="182879" y="365759"/>
                </a:lnTo>
                <a:lnTo>
                  <a:pt x="231495" y="359232"/>
                </a:lnTo>
                <a:lnTo>
                  <a:pt x="275183" y="340791"/>
                </a:lnTo>
                <a:lnTo>
                  <a:pt x="312191" y="312191"/>
                </a:lnTo>
                <a:lnTo>
                  <a:pt x="340791" y="275183"/>
                </a:lnTo>
                <a:lnTo>
                  <a:pt x="359232" y="231495"/>
                </a:lnTo>
                <a:lnTo>
                  <a:pt x="365759" y="182879"/>
                </a:lnTo>
                <a:lnTo>
                  <a:pt x="359232" y="134264"/>
                </a:lnTo>
                <a:lnTo>
                  <a:pt x="340791" y="90576"/>
                </a:lnTo>
                <a:lnTo>
                  <a:pt x="312191" y="53568"/>
                </a:lnTo>
                <a:lnTo>
                  <a:pt x="275183" y="24968"/>
                </a:lnTo>
                <a:lnTo>
                  <a:pt x="231495" y="6527"/>
                </a:lnTo>
                <a:lnTo>
                  <a:pt x="182879" y="0"/>
                </a:lnTo>
                <a:close/>
              </a:path>
            </a:pathLst>
          </a:custGeom>
          <a:solidFill>
            <a:srgbClr val="1D1D1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33400"/>
            <a:ext cx="3048000" cy="6768465"/>
            <a:chOff x="0" y="0"/>
            <a:chExt cx="3048000" cy="676846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511935" cy="6768465"/>
            </a:xfrm>
            <a:custGeom>
              <a:avLst/>
              <a:gdLst/>
              <a:ahLst/>
              <a:cxnLst/>
              <a:rect l="l" t="t" r="r" b="b"/>
              <a:pathLst>
                <a:path w="1511935" h="6768465">
                  <a:moveTo>
                    <a:pt x="1511782" y="0"/>
                  </a:moveTo>
                  <a:lnTo>
                    <a:pt x="0" y="0"/>
                  </a:lnTo>
                  <a:lnTo>
                    <a:pt x="0" y="6768083"/>
                  </a:lnTo>
                  <a:lnTo>
                    <a:pt x="1511782" y="6768083"/>
                  </a:lnTo>
                  <a:lnTo>
                    <a:pt x="1511782" y="0"/>
                  </a:lnTo>
                  <a:close/>
                </a:path>
              </a:pathLst>
            </a:custGeom>
            <a:solidFill>
              <a:srgbClr val="5E5E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5051" y="1338200"/>
              <a:ext cx="2512949" cy="430059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17768" y="2783952"/>
            <a:ext cx="2147514" cy="1290096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214629" algn="ctr">
              <a:lnSpc>
                <a:spcPts val="3300"/>
              </a:lnSpc>
              <a:spcBef>
                <a:spcPts val="459"/>
              </a:spcBef>
              <a:tabLst>
                <a:tab pos="1216025" algn="l"/>
              </a:tabLst>
            </a:pPr>
            <a:r>
              <a:rPr sz="3000" spc="5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3000" spc="85" dirty="0">
                <a:solidFill>
                  <a:srgbClr val="FFFFFF"/>
                </a:solidFill>
                <a:latin typeface="Arial"/>
                <a:cs typeface="Arial"/>
              </a:rPr>
              <a:t>ELSE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000" spc="4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3000" dirty="0">
              <a:latin typeface="Arial"/>
              <a:cs typeface="Arial"/>
            </a:endParaRPr>
          </a:p>
          <a:p>
            <a:pPr marL="220979" algn="ctr">
              <a:lnSpc>
                <a:spcPts val="3035"/>
              </a:lnSpc>
            </a:pPr>
            <a:r>
              <a:rPr sz="3000" spc="95" dirty="0">
                <a:solidFill>
                  <a:srgbClr val="FFFFFF"/>
                </a:solidFill>
                <a:latin typeface="Arial"/>
                <a:cs typeface="Arial"/>
              </a:rPr>
              <a:t>NEW?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2800" y="805325"/>
            <a:ext cx="2667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Arial"/>
                <a:cs typeface="Arial"/>
              </a:rPr>
              <a:t>SERVING</a:t>
            </a:r>
            <a:r>
              <a:rPr sz="2400" b="1" spc="-1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252525"/>
                </a:solidFill>
                <a:latin typeface="Arial"/>
                <a:cs typeface="Arial"/>
              </a:rPr>
              <a:t>DV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52800" y="1253316"/>
            <a:ext cx="7874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All</a:t>
            </a:r>
            <a:r>
              <a:rPr b="0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projects may</a:t>
            </a:r>
            <a:r>
              <a:rPr b="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b="0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b="0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new</a:t>
            </a:r>
            <a:r>
              <a:rPr b="0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BLI’s</a:t>
            </a:r>
            <a:r>
              <a:rPr b="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b="0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52525"/>
                </a:solidFill>
                <a:latin typeface="Arial"/>
                <a:cs typeface="Arial"/>
              </a:rPr>
              <a:t>serve</a:t>
            </a:r>
            <a:r>
              <a:rPr b="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252525"/>
                </a:solidFill>
                <a:latin typeface="Arial"/>
                <a:cs typeface="Arial"/>
              </a:rPr>
              <a:t>DV/VAWA</a:t>
            </a:r>
            <a:endParaRPr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8789" y="1828800"/>
            <a:ext cx="7488986" cy="467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233679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68300" algn="l"/>
                <a:tab pos="431800" algn="l"/>
              </a:tabLst>
            </a:pPr>
            <a:r>
              <a:rPr sz="2400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400" dirty="0">
                <a:latin typeface="Arial"/>
                <a:cs typeface="Arial"/>
              </a:rPr>
              <a:t>Assistance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moving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costs.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Reasonable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moving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move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survivors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 </a:t>
            </a:r>
            <a:r>
              <a:rPr sz="2400" dirty="0">
                <a:latin typeface="Arial"/>
                <a:cs typeface="Arial"/>
              </a:rPr>
              <a:t>emergency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transfer.</a:t>
            </a:r>
            <a:endParaRPr sz="2400" dirty="0">
              <a:latin typeface="Arial"/>
              <a:cs typeface="Arial"/>
            </a:endParaRPr>
          </a:p>
          <a:p>
            <a:pPr marL="368300" marR="5715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8300" algn="l"/>
              </a:tabLst>
            </a:pPr>
            <a:r>
              <a:rPr lang="en-US" sz="24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Assistance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travel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costs.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Reasonable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travel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survivors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their</a:t>
            </a:r>
            <a:r>
              <a:rPr sz="2400" spc="-10" dirty="0">
                <a:latin typeface="Arial"/>
                <a:cs typeface="Arial"/>
              </a:rPr>
              <a:t> families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travel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emergency </a:t>
            </a:r>
            <a:r>
              <a:rPr sz="2400" spc="-10" dirty="0">
                <a:latin typeface="Arial"/>
                <a:cs typeface="Arial"/>
              </a:rPr>
              <a:t>transfer.</a:t>
            </a:r>
            <a:endParaRPr sz="2400" dirty="0">
              <a:latin typeface="Arial"/>
              <a:cs typeface="Arial"/>
            </a:endParaRPr>
          </a:p>
          <a:p>
            <a:pPr marL="368300" marR="11811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8300" algn="l"/>
              </a:tabLst>
            </a:pPr>
            <a:r>
              <a:rPr sz="2400" dirty="0">
                <a:latin typeface="Arial"/>
                <a:cs typeface="Arial"/>
              </a:rPr>
              <a:t>Security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Deposits.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Grant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security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deposits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safe </a:t>
            </a:r>
            <a:r>
              <a:rPr sz="2400" dirty="0">
                <a:latin typeface="Arial"/>
                <a:cs typeface="Arial"/>
              </a:rPr>
              <a:t>units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survivor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transferring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via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emergency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transfer</a:t>
            </a:r>
            <a:r>
              <a:rPr lang="en-US" sz="2400" spc="-1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68300" marR="42545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68300" algn="l"/>
              </a:tabLst>
            </a:pPr>
            <a:r>
              <a:rPr sz="2400" dirty="0">
                <a:latin typeface="Arial"/>
                <a:cs typeface="Arial"/>
              </a:rPr>
              <a:t>Utilities.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Grant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establishing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utility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assistance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safe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survivor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transferring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to.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692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1827</Words>
  <Application>Microsoft Office PowerPoint</Application>
  <PresentationFormat>Widescreen</PresentationFormat>
  <Paragraphs>164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Times New Roman</vt:lpstr>
      <vt:lpstr>Office Theme</vt:lpstr>
      <vt:lpstr>2023 COC NOFO WEBINAR</vt:lpstr>
      <vt:lpstr>Agenda</vt:lpstr>
      <vt:lpstr>1) Maximize use of mainstream benefits</vt:lpstr>
      <vt:lpstr>HUD CoC Policy Priorities</vt:lpstr>
      <vt:lpstr>KTCOC ESTIMATED FUNDING AMOUNTS</vt:lpstr>
      <vt:lpstr>WHAT’S NEW THIS YEAR?</vt:lpstr>
      <vt:lpstr>PowerPoint Presentation</vt:lpstr>
      <vt:lpstr>MORE NEW CHANGES</vt:lpstr>
      <vt:lpstr>All projects may use the new BLI’s to serve DV/VAWA</vt:lpstr>
      <vt:lpstr>All projects may use the new BLI’s to serve DV/VAWA</vt:lpstr>
      <vt:lpstr>Budget Line Items Not Specific to DV-serving projects</vt:lpstr>
      <vt:lpstr>HOUSING VOUCHERS</vt:lpstr>
      <vt:lpstr>YOUTH</vt:lpstr>
      <vt:lpstr>PowerPoint Presentation</vt:lpstr>
      <vt:lpstr>Number of Applications</vt:lpstr>
      <vt:lpstr>1) Reduce the number of people exiting for unknown reasons/places  Note: Each provider needs to have fewer than 3 percent exiting for unknown reasons each year. Please work with the HMIS Coordinator to clean up your data prior to submitting your project application.  2) Decrease the length of time a person is homeless  Note: Do not leave this blank or incomplete in HMIS documentation.  Note: a failure to comply with either/ both of these will negatively impact your rating/ranking score.    </vt:lpstr>
      <vt:lpstr>TIMELINE</vt:lpstr>
      <vt:lpstr>Application Process</vt:lpstr>
      <vt:lpstr>Application Process, part II</vt:lpstr>
      <vt:lpstr>Application Process, continued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COC NOFO WEBINAR</dc:title>
  <dc:creator>Laura Fisher</dc:creator>
  <cp:lastModifiedBy>Laura Fisher</cp:lastModifiedBy>
  <cp:revision>3</cp:revision>
  <dcterms:created xsi:type="dcterms:W3CDTF">2023-07-31T19:11:48Z</dcterms:created>
  <dcterms:modified xsi:type="dcterms:W3CDTF">2023-08-01T22:39:38Z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2023-07-28T00:00:00Z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2023-07-31T00:00:00Z</vt:filetime>
  </property>
  <property fmtid="{D5CDD505-2E9C-101B-9397-08002B2CF9AE}" pid="5" name="Producer">
    <vt:lpwstr>macOS Version 12.5 (Build 21G72) Quartz PDFContext</vt:lpwstr>
  </property>
</Properties>
</file>